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8" r:id="rId2"/>
  </p:sldMasterIdLst>
  <p:notesMasterIdLst>
    <p:notesMasterId r:id="rId20"/>
  </p:notesMasterIdLst>
  <p:sldIdLst>
    <p:sldId id="256" r:id="rId3"/>
    <p:sldId id="257" r:id="rId4"/>
    <p:sldId id="258" r:id="rId5"/>
    <p:sldId id="259" r:id="rId6"/>
    <p:sldId id="260" r:id="rId7"/>
    <p:sldId id="261" r:id="rId8"/>
    <p:sldId id="262" r:id="rId9"/>
    <p:sldId id="266" r:id="rId10"/>
    <p:sldId id="264" r:id="rId11"/>
    <p:sldId id="269" r:id="rId12"/>
    <p:sldId id="270" r:id="rId13"/>
    <p:sldId id="271" r:id="rId14"/>
    <p:sldId id="273" r:id="rId15"/>
    <p:sldId id="274" r:id="rId16"/>
    <p:sldId id="275" r:id="rId17"/>
    <p:sldId id="278" r:id="rId18"/>
    <p:sldId id="277" r:id="rId19"/>
  </p:sldIdLst>
  <p:sldSz cx="12192000" cy="6858000"/>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Clearfield" userId="ea2ac033e347b6e1" providerId="LiveId" clId="{FF0A1A16-17EB-4045-98E0-1A727533BFBD}"/>
    <pc:docChg chg="undo custSel addSld modSld">
      <pc:chgData name="Frank Clearfield" userId="ea2ac033e347b6e1" providerId="LiveId" clId="{FF0A1A16-17EB-4045-98E0-1A727533BFBD}" dt="2024-01-06T13:53:00.404" v="1158" actId="20577"/>
      <pc:docMkLst>
        <pc:docMk/>
      </pc:docMkLst>
      <pc:sldChg chg="modSp mod">
        <pc:chgData name="Frank Clearfield" userId="ea2ac033e347b6e1" providerId="LiveId" clId="{FF0A1A16-17EB-4045-98E0-1A727533BFBD}" dt="2024-01-06T13:37:16.882" v="5" actId="20577"/>
        <pc:sldMkLst>
          <pc:docMk/>
          <pc:sldMk cId="2179378091" sldId="256"/>
        </pc:sldMkLst>
        <pc:spChg chg="mod">
          <ac:chgData name="Frank Clearfield" userId="ea2ac033e347b6e1" providerId="LiveId" clId="{FF0A1A16-17EB-4045-98E0-1A727533BFBD}" dt="2024-01-06T13:37:16.882" v="5" actId="20577"/>
          <ac:spMkLst>
            <pc:docMk/>
            <pc:sldMk cId="2179378091" sldId="256"/>
            <ac:spMk id="2" creationId="{2EEBCAB1-D7E1-E041-AFCD-42835D9F1443}"/>
          </ac:spMkLst>
        </pc:spChg>
      </pc:sldChg>
      <pc:sldChg chg="modSp add mod">
        <pc:chgData name="Frank Clearfield" userId="ea2ac033e347b6e1" providerId="LiveId" clId="{FF0A1A16-17EB-4045-98E0-1A727533BFBD}" dt="2024-01-06T13:53:00.404" v="1158" actId="20577"/>
        <pc:sldMkLst>
          <pc:docMk/>
          <pc:sldMk cId="2857882604" sldId="278"/>
        </pc:sldMkLst>
        <pc:spChg chg="mod">
          <ac:chgData name="Frank Clearfield" userId="ea2ac033e347b6e1" providerId="LiveId" clId="{FF0A1A16-17EB-4045-98E0-1A727533BFBD}" dt="2024-01-06T13:40:13.557" v="242" actId="20577"/>
          <ac:spMkLst>
            <pc:docMk/>
            <pc:sldMk cId="2857882604" sldId="278"/>
            <ac:spMk id="2" creationId="{D8BB3AA8-2D08-CF16-8DED-091B926C754C}"/>
          </ac:spMkLst>
        </pc:spChg>
        <pc:spChg chg="mod">
          <ac:chgData name="Frank Clearfield" userId="ea2ac033e347b6e1" providerId="LiveId" clId="{FF0A1A16-17EB-4045-98E0-1A727533BFBD}" dt="2024-01-06T13:53:00.404" v="1158" actId="20577"/>
          <ac:spMkLst>
            <pc:docMk/>
            <pc:sldMk cId="2857882604" sldId="278"/>
            <ac:spMk id="3" creationId="{342229FD-2342-AA38-D18F-92D173BAD13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Willingness to Participate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Column2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Mentoring New Employees</c:v>
                </c:pt>
                <c:pt idx="1">
                  <c:v>Earth Team</c:v>
                </c:pt>
                <c:pt idx="2">
                  <c:v>ACES</c:v>
                </c:pt>
                <c:pt idx="3">
                  <c:v>Not Interested in participating</c:v>
                </c:pt>
              </c:strCache>
            </c:strRef>
          </c:cat>
          <c:val>
            <c:numRef>
              <c:f>Sheet1!$B$2:$B$5</c:f>
              <c:numCache>
                <c:formatCode>General</c:formatCode>
                <c:ptCount val="4"/>
                <c:pt idx="0">
                  <c:v>24</c:v>
                </c:pt>
                <c:pt idx="1">
                  <c:v>14</c:v>
                </c:pt>
                <c:pt idx="2">
                  <c:v>17</c:v>
                </c:pt>
                <c:pt idx="3">
                  <c:v>64</c:v>
                </c:pt>
              </c:numCache>
            </c:numRef>
          </c:val>
          <c:extLst>
            <c:ext xmlns:c16="http://schemas.microsoft.com/office/drawing/2014/chart" uri="{C3380CC4-5D6E-409C-BE32-E72D297353CC}">
              <c16:uniqueId val="{00000000-772D-4A89-B5B7-F5CFC62DD1A5}"/>
            </c:ext>
          </c:extLst>
        </c:ser>
        <c:dLbls>
          <c:dLblPos val="outEnd"/>
          <c:showLegendKey val="0"/>
          <c:showVal val="1"/>
          <c:showCatName val="0"/>
          <c:showSerName val="0"/>
          <c:showPercent val="0"/>
          <c:showBubbleSize val="0"/>
        </c:dLbls>
        <c:gapWidth val="219"/>
        <c:overlap val="-27"/>
        <c:axId val="78831455"/>
        <c:axId val="108099775"/>
      </c:barChart>
      <c:catAx>
        <c:axId val="78831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8099775"/>
        <c:crosses val="autoZero"/>
        <c:auto val="1"/>
        <c:lblAlgn val="ctr"/>
        <c:lblOffset val="100"/>
        <c:noMultiLvlLbl val="0"/>
      </c:catAx>
      <c:valAx>
        <c:axId val="1080997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Percent</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8314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302177424901798E-2"/>
          <c:y val="0.15970260223048327"/>
          <c:w val="0.93346659131595433"/>
          <c:h val="0.63350408336504405"/>
        </c:manualLayout>
      </c:layout>
      <c:barChart>
        <c:barDir val="col"/>
        <c:grouping val="clustered"/>
        <c:varyColors val="0"/>
        <c:ser>
          <c:idx val="0"/>
          <c:order val="0"/>
          <c:tx>
            <c:strRef>
              <c:f>Sheet1!$B$1</c:f>
              <c:strCache>
                <c:ptCount val="1"/>
                <c:pt idx="0">
                  <c:v>Mean</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2E-4478-8487-46925960FFDF}"/>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82E-4478-8487-46925960FFDF}"/>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2E-4478-8487-46925960FFDF}"/>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2E-4478-8487-46925960FFDF}"/>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2E-4478-8487-46925960FF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Website</c:v>
                </c:pt>
                <c:pt idx="1">
                  <c:v>Bi-monthly Newsletter</c:v>
                </c:pt>
                <c:pt idx="2">
                  <c:v>Social Media</c:v>
                </c:pt>
                <c:pt idx="3">
                  <c:v>State ARCSE meeting</c:v>
                </c:pt>
                <c:pt idx="4">
                  <c:v>SWCS/ARCSE Mtg</c:v>
                </c:pt>
              </c:strCache>
            </c:strRef>
          </c:cat>
          <c:val>
            <c:numRef>
              <c:f>Sheet1!$B$2:$B$6</c:f>
              <c:numCache>
                <c:formatCode>General</c:formatCode>
                <c:ptCount val="5"/>
                <c:pt idx="0">
                  <c:v>1.9</c:v>
                </c:pt>
                <c:pt idx="1">
                  <c:v>1.5</c:v>
                </c:pt>
                <c:pt idx="2">
                  <c:v>2</c:v>
                </c:pt>
                <c:pt idx="3">
                  <c:v>2.4</c:v>
                </c:pt>
                <c:pt idx="4">
                  <c:v>2.1</c:v>
                </c:pt>
              </c:numCache>
            </c:numRef>
          </c:val>
          <c:extLst>
            <c:ext xmlns:c16="http://schemas.microsoft.com/office/drawing/2014/chart" uri="{C3380CC4-5D6E-409C-BE32-E72D297353CC}">
              <c16:uniqueId val="{00000000-682E-4478-8487-46925960FFDF}"/>
            </c:ext>
          </c:extLst>
        </c:ser>
        <c:dLbls>
          <c:showLegendKey val="0"/>
          <c:showVal val="0"/>
          <c:showCatName val="0"/>
          <c:showSerName val="0"/>
          <c:showPercent val="0"/>
          <c:showBubbleSize val="0"/>
        </c:dLbls>
        <c:gapWidth val="219"/>
        <c:overlap val="-27"/>
        <c:axId val="1350163648"/>
        <c:axId val="1359332320"/>
      </c:barChart>
      <c:catAx>
        <c:axId val="135016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9332320"/>
        <c:crosses val="autoZero"/>
        <c:auto val="1"/>
        <c:lblAlgn val="ctr"/>
        <c:lblOffset val="100"/>
        <c:noMultiLvlLbl val="0"/>
      </c:catAx>
      <c:valAx>
        <c:axId val="13593323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Mean</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0163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60037403-DFDE-414F-AA97-B9D52A867C4B}" type="datetimeFigureOut">
              <a:rPr lang="en-US" smtClean="0"/>
              <a:t>1/6/2024</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A3F980F9-EAD6-48A7-8816-8BDE23B98467}" type="slidenum">
              <a:rPr lang="en-US" smtClean="0"/>
              <a:t>‹#›</a:t>
            </a:fld>
            <a:endParaRPr lang="en-US"/>
          </a:p>
        </p:txBody>
      </p:sp>
    </p:spTree>
    <p:extLst>
      <p:ext uri="{BB962C8B-B14F-4D97-AF65-F5344CB8AC3E}">
        <p14:creationId xmlns:p14="http://schemas.microsoft.com/office/powerpoint/2010/main" val="1925431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0D8FBA1-1769-4C5D-A787-D73CD4BC53C3}" type="datetime1">
              <a:rPr lang="en-US" smtClean="0"/>
              <a:t>1/6/2024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January 2024</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4129571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587743" y="6210298"/>
            <a:ext cx="3859795" cy="304801"/>
          </a:xfrm>
        </p:spPr>
        <p:txBody>
          <a:bodyPr/>
          <a:lstStyle>
            <a:lvl1pPr>
              <a:defRPr sz="1600"/>
            </a:lvl1pPr>
          </a:lstStyle>
          <a:p>
            <a:r>
              <a:rPr lang="en-US" dirty="0"/>
              <a:t>January 2024</a:t>
            </a:r>
          </a:p>
        </p:txBody>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pic>
        <p:nvPicPr>
          <p:cNvPr id="8" name="Picture 7">
            <a:extLst>
              <a:ext uri="{FF2B5EF4-FFF2-40B4-BE49-F238E27FC236}">
                <a16:creationId xmlns:a16="http://schemas.microsoft.com/office/drawing/2014/main" id="{33546C49-47F1-4B9F-461D-ACCF3F020A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79495" y="5631261"/>
            <a:ext cx="1092144" cy="1074337"/>
          </a:xfrm>
          <a:prstGeom prst="rect">
            <a:avLst/>
          </a:prstGeom>
        </p:spPr>
      </p:pic>
    </p:spTree>
    <p:extLst>
      <p:ext uri="{BB962C8B-B14F-4D97-AF65-F5344CB8AC3E}">
        <p14:creationId xmlns:p14="http://schemas.microsoft.com/office/powerpoint/2010/main" val="49327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09AEC9-CB02-4F90-996B-7FE1BD2854D2}"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415067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85B099-8C13-45ED-BD9B-94253D9D1C0C}" type="datetime1">
              <a:rPr lang="en-US" smtClean="0"/>
              <a:t>1/6/2024</a:t>
            </a:fld>
            <a:endParaRPr lang="en-US"/>
          </a:p>
        </p:txBody>
      </p:sp>
      <p:sp>
        <p:nvSpPr>
          <p:cNvPr id="6" name="Footer Placeholder 5"/>
          <p:cNvSpPr>
            <a:spLocks noGrp="1"/>
          </p:cNvSpPr>
          <p:nvPr>
            <p:ph type="ftr" sz="quarter" idx="11"/>
          </p:nvPr>
        </p:nvSpPr>
        <p:spPr/>
        <p:txBody>
          <a:bodyPr/>
          <a:lstStyle/>
          <a:p>
            <a:r>
              <a:rPr lang="en-US"/>
              <a:t>January 2024</a:t>
            </a:r>
          </a:p>
        </p:txBody>
      </p:sp>
      <p:sp>
        <p:nvSpPr>
          <p:cNvPr id="7" name="Slide Number Placeholder 6"/>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2458768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829EA5-89A5-49BB-877F-875EAE121161}" type="datetime1">
              <a:rPr lang="en-US" smtClean="0"/>
              <a:t>1/6/2024</a:t>
            </a:fld>
            <a:endParaRPr lang="en-US"/>
          </a:p>
        </p:txBody>
      </p:sp>
      <p:sp>
        <p:nvSpPr>
          <p:cNvPr id="8" name="Footer Placeholder 7"/>
          <p:cNvSpPr>
            <a:spLocks noGrp="1"/>
          </p:cNvSpPr>
          <p:nvPr>
            <p:ph type="ftr" sz="quarter" idx="11"/>
          </p:nvPr>
        </p:nvSpPr>
        <p:spPr/>
        <p:txBody>
          <a:bodyPr/>
          <a:lstStyle/>
          <a:p>
            <a:r>
              <a:rPr lang="en-US"/>
              <a:t>January 2024</a:t>
            </a:r>
          </a:p>
        </p:txBody>
      </p:sp>
      <p:sp>
        <p:nvSpPr>
          <p:cNvPr id="9" name="Slide Number Placeholder 8"/>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2602459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5DE7B6-A5CC-42E6-BCDA-5D7015852764}" type="datetime1">
              <a:rPr lang="en-US" smtClean="0"/>
              <a:t>1/6/2024</a:t>
            </a:fld>
            <a:endParaRPr lang="en-US"/>
          </a:p>
        </p:txBody>
      </p:sp>
      <p:sp>
        <p:nvSpPr>
          <p:cNvPr id="4" name="Footer Placeholder 3"/>
          <p:cNvSpPr>
            <a:spLocks noGrp="1"/>
          </p:cNvSpPr>
          <p:nvPr>
            <p:ph type="ftr" sz="quarter" idx="11"/>
          </p:nvPr>
        </p:nvSpPr>
        <p:spPr/>
        <p:txBody>
          <a:bodyPr/>
          <a:lstStyle/>
          <a:p>
            <a:r>
              <a:rPr lang="en-US"/>
              <a:t>January 2024</a:t>
            </a:r>
          </a:p>
        </p:txBody>
      </p:sp>
      <p:sp>
        <p:nvSpPr>
          <p:cNvPr id="5" name="Slide Number Placeholder 4"/>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3005145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B653E-7702-4D98-A638-D5991A6530D4}" type="datetime1">
              <a:rPr lang="en-US" smtClean="0"/>
              <a:t>1/6/2024</a:t>
            </a:fld>
            <a:endParaRPr lang="en-US"/>
          </a:p>
        </p:txBody>
      </p:sp>
      <p:sp>
        <p:nvSpPr>
          <p:cNvPr id="3" name="Footer Placeholder 2"/>
          <p:cNvSpPr>
            <a:spLocks noGrp="1"/>
          </p:cNvSpPr>
          <p:nvPr>
            <p:ph type="ftr" sz="quarter" idx="11"/>
          </p:nvPr>
        </p:nvSpPr>
        <p:spPr/>
        <p:txBody>
          <a:bodyPr/>
          <a:lstStyle/>
          <a:p>
            <a:r>
              <a:rPr lang="en-US"/>
              <a:t>January 2024</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5864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4C960-538E-4BF6-8CC2-2439D73D641C}" type="datetime1">
              <a:rPr lang="en-US" smtClean="0"/>
              <a:t>1/6/2024</a:t>
            </a:fld>
            <a:endParaRPr lang="en-US"/>
          </a:p>
        </p:txBody>
      </p:sp>
      <p:sp>
        <p:nvSpPr>
          <p:cNvPr id="6" name="Footer Placeholder 5"/>
          <p:cNvSpPr>
            <a:spLocks noGrp="1"/>
          </p:cNvSpPr>
          <p:nvPr>
            <p:ph type="ftr" sz="quarter" idx="11"/>
          </p:nvPr>
        </p:nvSpPr>
        <p:spPr/>
        <p:txBody>
          <a:bodyPr/>
          <a:lstStyle/>
          <a:p>
            <a:r>
              <a:rPr lang="en-US"/>
              <a:t>January 2024</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1746277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809A1B-B581-4137-B7EF-FDC3915B8D65}" type="datetime1">
              <a:rPr lang="en-US" smtClean="0"/>
              <a:t>1/6/2024</a:t>
            </a:fld>
            <a:endParaRPr lang="en-US"/>
          </a:p>
        </p:txBody>
      </p:sp>
      <p:sp>
        <p:nvSpPr>
          <p:cNvPr id="6" name="Footer Placeholder 5"/>
          <p:cNvSpPr>
            <a:spLocks noGrp="1"/>
          </p:cNvSpPr>
          <p:nvPr>
            <p:ph type="ftr" sz="quarter" idx="11"/>
          </p:nvPr>
        </p:nvSpPr>
        <p:spPr/>
        <p:txBody>
          <a:bodyPr/>
          <a:lstStyle/>
          <a:p>
            <a:r>
              <a:rPr lang="en-US"/>
              <a:t>January 2024</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1226242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CE61CF-757A-4D86-B08C-9310F462AA05}" type="datetime1">
              <a:rPr lang="en-US" smtClean="0"/>
              <a:t>1/6/2024</a:t>
            </a:fld>
            <a:endParaRPr lang="en-US"/>
          </a:p>
        </p:txBody>
      </p:sp>
      <p:sp>
        <p:nvSpPr>
          <p:cNvPr id="6" name="Footer Placeholder 5"/>
          <p:cNvSpPr>
            <a:spLocks noGrp="1"/>
          </p:cNvSpPr>
          <p:nvPr>
            <p:ph type="ftr" sz="quarter" idx="11"/>
          </p:nvPr>
        </p:nvSpPr>
        <p:spPr/>
        <p:txBody>
          <a:bodyPr/>
          <a:lstStyle/>
          <a:p>
            <a:r>
              <a:rPr lang="en-US"/>
              <a:t>January 2024</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4124217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52F5784-9BD6-4FC4-83E9-5177DB1C3A44}"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325560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6232D0-D8A6-4D4C-9364-102B39584067}"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11904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17DE0C-4FCC-427C-BAAD-DF7F03106EB1}"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2268361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B964BBF-1497-4BAE-AB64-B17707604128}" type="datetime1">
              <a:rPr lang="en-US" smtClean="0"/>
              <a:t>1/6/2024</a:t>
            </a:fld>
            <a:endParaRPr lang="en-US"/>
          </a:p>
        </p:txBody>
      </p:sp>
      <p:sp>
        <p:nvSpPr>
          <p:cNvPr id="8" name="Footer Placeholder 7"/>
          <p:cNvSpPr>
            <a:spLocks noGrp="1"/>
          </p:cNvSpPr>
          <p:nvPr>
            <p:ph type="ftr" sz="quarter" idx="11"/>
          </p:nvPr>
        </p:nvSpPr>
        <p:spPr/>
        <p:txBody>
          <a:bodyPr/>
          <a:lstStyle/>
          <a:p>
            <a:r>
              <a:rPr lang="en-US"/>
              <a:t>January 2024</a:t>
            </a:r>
          </a:p>
        </p:txBody>
      </p:sp>
      <p:sp>
        <p:nvSpPr>
          <p:cNvPr id="9" name="Slide Number Placeholder 8"/>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3253450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091DFAE-0538-4C25-8469-B52B7CF238F5}" type="datetime1">
              <a:rPr lang="en-US" smtClean="0"/>
              <a:t>1/6/2024</a:t>
            </a:fld>
            <a:endParaRPr lang="en-US"/>
          </a:p>
        </p:txBody>
      </p:sp>
      <p:sp>
        <p:nvSpPr>
          <p:cNvPr id="8" name="Footer Placeholder 7"/>
          <p:cNvSpPr>
            <a:spLocks noGrp="1"/>
          </p:cNvSpPr>
          <p:nvPr>
            <p:ph type="ftr" sz="quarter" idx="11"/>
          </p:nvPr>
        </p:nvSpPr>
        <p:spPr>
          <a:xfrm>
            <a:off x="561111" y="6391838"/>
            <a:ext cx="3644282" cy="304801"/>
          </a:xfrm>
        </p:spPr>
        <p:txBody>
          <a:bodyPr/>
          <a:lstStyle/>
          <a:p>
            <a:r>
              <a:rPr lang="en-US"/>
              <a:t>January 2024</a:t>
            </a:r>
          </a:p>
        </p:txBody>
      </p:sp>
      <p:sp>
        <p:nvSpPr>
          <p:cNvPr id="9" name="Slide Number Placeholder 8"/>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134579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27ED737-04F0-420B-AF23-35CAE9E7A867}"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2888873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2B9ABBB-B6EB-4630-8121-F5B6019A5894}" type="datetime1">
              <a:rPr lang="en-US" smtClean="0"/>
              <a:t>1/6/2024</a:t>
            </a:fld>
            <a:endParaRPr lang="en-US"/>
          </a:p>
        </p:txBody>
      </p:sp>
      <p:sp>
        <p:nvSpPr>
          <p:cNvPr id="5" name="Footer Placeholder 4"/>
          <p:cNvSpPr>
            <a:spLocks noGrp="1"/>
          </p:cNvSpPr>
          <p:nvPr>
            <p:ph type="ftr" sz="quarter" idx="11"/>
          </p:nvPr>
        </p:nvSpPr>
        <p:spPr/>
        <p:txBody>
          <a:bodyPr/>
          <a:lstStyle/>
          <a:p>
            <a:r>
              <a:rPr lang="en-US"/>
              <a:t>January 2024</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41902F1-AB24-4245-99BA-8F914E46589D}" type="slidenum">
              <a:rPr lang="en-US" smtClean="0"/>
              <a:t>‹#›</a:t>
            </a:fld>
            <a:endParaRPr lang="en-US"/>
          </a:p>
        </p:txBody>
      </p:sp>
    </p:spTree>
    <p:extLst>
      <p:ext uri="{BB962C8B-B14F-4D97-AF65-F5344CB8AC3E}">
        <p14:creationId xmlns:p14="http://schemas.microsoft.com/office/powerpoint/2010/main" val="2882155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36CC-3CC9-6DCF-1939-C91A53CC27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355644-0B61-CFC9-A437-834B0C891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110A3A-AF8C-04C5-3D64-BB521EC93855}"/>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ACE126F5-7269-4E8C-D0CA-06CAA68D1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0F07A5-07B2-26AD-D37A-4323ACB32DE1}"/>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1072044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9F16-3E93-2A2D-339E-C2D83D5B60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09EC07-250A-746E-E16A-3420BD021C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F3D437-EAC0-AE19-F2DF-9E472F5D3016}"/>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8B95AAB8-0927-A641-AB83-95B3C285F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A3134-0A9A-1283-A682-F30020B488D1}"/>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597843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B108E-BD82-E36A-3D80-39F2B78C77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668E42-20E3-CC6D-E5C9-6FC45192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CA4914-E659-62C5-5ED3-D643AACEA90A}"/>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05DE0FED-3BBD-1FD6-8204-BA738E4D6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AD4F6-8E9B-82CC-FEDA-C55091C92C12}"/>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2314056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128A-B2AF-A529-D134-577DC7228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8B62D-4130-B3D9-F247-598E216F3F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F7F2A1-5D30-BFEA-1697-8F479663DA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724B71-004E-55D3-B4F6-D33F92B6CD9E}"/>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6" name="Footer Placeholder 5">
            <a:extLst>
              <a:ext uri="{FF2B5EF4-FFF2-40B4-BE49-F238E27FC236}">
                <a16:creationId xmlns:a16="http://schemas.microsoft.com/office/drawing/2014/main" id="{D2776F8C-C967-829A-76BB-CE81B3FF95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357743-89DC-7C11-3C1B-FC3FD0A7BBC0}"/>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740890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0B25F-C17D-6CA7-8D36-B1B1A84F82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93D9A5-5134-E391-C71B-9DE31FD129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23A729-96C2-C9CF-E246-08C0DABDFA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D6C1F8-4A0C-0C93-A579-30D7908602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5BECFA-C7F7-16CF-FFE9-C0F4409CA8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895C59-070E-7EF7-181B-1F1871C80143}"/>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8" name="Footer Placeholder 7">
            <a:extLst>
              <a:ext uri="{FF2B5EF4-FFF2-40B4-BE49-F238E27FC236}">
                <a16:creationId xmlns:a16="http://schemas.microsoft.com/office/drawing/2014/main" id="{34B3F57B-CCDA-8E19-1266-8E90AB9598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AEEDDD-73BC-5581-A2B6-E0A57BE3834D}"/>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3865933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54832-C240-547B-4501-E35E09EB06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90ADAF-9002-FE5B-1AFE-A2D69B4BDA95}"/>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4" name="Footer Placeholder 3">
            <a:extLst>
              <a:ext uri="{FF2B5EF4-FFF2-40B4-BE49-F238E27FC236}">
                <a16:creationId xmlns:a16="http://schemas.microsoft.com/office/drawing/2014/main" id="{D66A600A-5E70-E882-E15E-28720E23B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633E6-3B68-DB64-AEDF-49DEC06F3F2D}"/>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14713418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982637-E894-7257-7010-370A84396129}"/>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3" name="Footer Placeholder 2">
            <a:extLst>
              <a:ext uri="{FF2B5EF4-FFF2-40B4-BE49-F238E27FC236}">
                <a16:creationId xmlns:a16="http://schemas.microsoft.com/office/drawing/2014/main" id="{FA65DE48-759E-1E62-BC92-D77BCB0775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BEE17D-84CE-68E1-BBD9-B466475F8815}"/>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956964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1CDA6-CA8A-E62F-5871-E8E6E78A5B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E7A313-291C-CC0D-7093-DB94E45554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7407CD-7B2B-453D-2C97-EBED3CB09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AD295B-56E2-8B12-F6D1-10CDDD8EFDE6}"/>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6" name="Footer Placeholder 5">
            <a:extLst>
              <a:ext uri="{FF2B5EF4-FFF2-40B4-BE49-F238E27FC236}">
                <a16:creationId xmlns:a16="http://schemas.microsoft.com/office/drawing/2014/main" id="{A9B62E52-7A51-36C3-8BA9-DF4C74DD2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7F9858-A349-C61E-89FF-F34CE9D76EA2}"/>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25022969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C20EF-C320-78E0-5BD2-42C6AA558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551E0A-B552-3FB9-2ABF-6BE5946A51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8049F0-F323-1E41-B754-5689A7416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2F712B-4AF4-6A46-5D13-8B3417A9DDC8}"/>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6" name="Footer Placeholder 5">
            <a:extLst>
              <a:ext uri="{FF2B5EF4-FFF2-40B4-BE49-F238E27FC236}">
                <a16:creationId xmlns:a16="http://schemas.microsoft.com/office/drawing/2014/main" id="{BF6B89E2-1ACF-1805-D602-B6F90D73CB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95B644-CB1C-B6D0-BACA-5098823ACE0B}"/>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7906200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0CC07-01A7-F199-B280-286C69BD09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87CAB0-65A5-C870-740F-1C7F9A4785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E84269-CF99-B647-F287-FAA55F4B676E}"/>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D8410765-4B72-2836-A6C4-4054BC8BD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12601-1DF5-8A0F-DE1E-D4EB36A86D73}"/>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3926371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DD2F5E-8D9F-7E46-88FA-AAA984B33E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A29D77-EEC6-6F77-94A4-B34EDCDDD7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BC043F-95FC-D1F8-C0CA-4B6712E7EA85}"/>
              </a:ext>
            </a:extLst>
          </p:cNvPr>
          <p:cNvSpPr>
            <a:spLocks noGrp="1"/>
          </p:cNvSpPr>
          <p:nvPr>
            <p:ph type="dt" sz="half" idx="10"/>
          </p:nvPr>
        </p:nvSpPr>
        <p:spPr/>
        <p:txBody>
          <a:body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FCF7663A-0FC5-2964-1F0F-7DBA61C50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629CA-4ECF-F3C7-E962-FE1F3F9690E0}"/>
              </a:ext>
            </a:extLst>
          </p:cNvPr>
          <p:cNvSpPr>
            <a:spLocks noGrp="1"/>
          </p:cNvSpPr>
          <p:nvPr>
            <p:ph type="sldNum" sz="quarter" idx="12"/>
          </p:nvPr>
        </p:nvSpPr>
        <p:spPr/>
        <p:txBody>
          <a:bodyPr/>
          <a:lstStyle/>
          <a:p>
            <a:fld id="{288B8D56-F79A-42F5-B9E9-B2A6018068E2}" type="slidenum">
              <a:rPr lang="en-US" smtClean="0"/>
              <a:t>‹#›</a:t>
            </a:fld>
            <a:endParaRPr lang="en-US"/>
          </a:p>
        </p:txBody>
      </p:sp>
    </p:spTree>
    <p:extLst>
      <p:ext uri="{BB962C8B-B14F-4D97-AF65-F5344CB8AC3E}">
        <p14:creationId xmlns:p14="http://schemas.microsoft.com/office/powerpoint/2010/main" val="3336309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3DE188A-C0F0-42D6-8B29-9DFA04F5E6E5}" type="datetime1">
              <a:rPr lang="en-US" smtClean="0"/>
              <a:t>1/6/2024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January 2024</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41902F1-AB24-4245-99BA-8F914E46589D}" type="slidenum">
              <a:rPr lang="en-US" smtClean="0"/>
              <a:t>‹#›</a:t>
            </a:fld>
            <a:endParaRPr lang="en-US"/>
          </a:p>
        </p:txBody>
      </p:sp>
    </p:spTree>
    <p:extLst>
      <p:ext uri="{BB962C8B-B14F-4D97-AF65-F5344CB8AC3E}">
        <p14:creationId xmlns:p14="http://schemas.microsoft.com/office/powerpoint/2010/main" val="909885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7B1445-08A2-9F5C-60B0-F7D058281F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2DBDFA-74FC-4B84-7F4D-09E2484068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26AB17-901C-2CCD-0A9F-1C2E214816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EEA87-D1DA-4830-85DB-18DF4666ED77}" type="datetimeFigureOut">
              <a:rPr lang="en-US" smtClean="0"/>
              <a:t>1/6/2024</a:t>
            </a:fld>
            <a:endParaRPr lang="en-US"/>
          </a:p>
        </p:txBody>
      </p:sp>
      <p:sp>
        <p:nvSpPr>
          <p:cNvPr id="5" name="Footer Placeholder 4">
            <a:extLst>
              <a:ext uri="{FF2B5EF4-FFF2-40B4-BE49-F238E27FC236}">
                <a16:creationId xmlns:a16="http://schemas.microsoft.com/office/drawing/2014/main" id="{480F083F-2F9A-30CA-F634-C1AD04B74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E187EB-FBF8-57F2-DB15-87E4CBEBA7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8B8D56-F79A-42F5-B9E9-B2A6018068E2}" type="slidenum">
              <a:rPr lang="en-US" smtClean="0"/>
              <a:t>‹#›</a:t>
            </a:fld>
            <a:endParaRPr lang="en-US"/>
          </a:p>
        </p:txBody>
      </p:sp>
    </p:spTree>
    <p:extLst>
      <p:ext uri="{BB962C8B-B14F-4D97-AF65-F5344CB8AC3E}">
        <p14:creationId xmlns:p14="http://schemas.microsoft.com/office/powerpoint/2010/main" val="22635283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frank.clearfield@gmail.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CAB1-D7E1-E041-AFCD-42835D9F1443}"/>
              </a:ext>
            </a:extLst>
          </p:cNvPr>
          <p:cNvSpPr>
            <a:spLocks noGrp="1"/>
          </p:cNvSpPr>
          <p:nvPr>
            <p:ph type="ctrTitle"/>
          </p:nvPr>
        </p:nvSpPr>
        <p:spPr>
          <a:xfrm>
            <a:off x="1154955" y="2099733"/>
            <a:ext cx="8825658" cy="861420"/>
          </a:xfrm>
        </p:spPr>
        <p:txBody>
          <a:bodyPr/>
          <a:lstStyle/>
          <a:p>
            <a:pPr algn="ctr"/>
            <a:r>
              <a:rPr lang="en-US" dirty="0"/>
              <a:t>ARCSE Survey Results</a:t>
            </a:r>
            <a:endParaRPr lang="en-US" sz="3200" dirty="0"/>
          </a:p>
        </p:txBody>
      </p:sp>
      <p:sp>
        <p:nvSpPr>
          <p:cNvPr id="3" name="Subtitle 2">
            <a:extLst>
              <a:ext uri="{FF2B5EF4-FFF2-40B4-BE49-F238E27FC236}">
                <a16:creationId xmlns:a16="http://schemas.microsoft.com/office/drawing/2014/main" id="{D875CC88-0E7A-03A1-2B9A-C95C362600CA}"/>
              </a:ext>
            </a:extLst>
          </p:cNvPr>
          <p:cNvSpPr>
            <a:spLocks noGrp="1"/>
          </p:cNvSpPr>
          <p:nvPr>
            <p:ph type="subTitle" idx="1"/>
          </p:nvPr>
        </p:nvSpPr>
        <p:spPr>
          <a:xfrm>
            <a:off x="1154954" y="4777380"/>
            <a:ext cx="9387539" cy="861420"/>
          </a:xfrm>
        </p:spPr>
        <p:txBody>
          <a:bodyPr/>
          <a:lstStyle/>
          <a:p>
            <a:r>
              <a:rPr lang="en-US" dirty="0">
                <a:solidFill>
                  <a:schemeClr val="bg1"/>
                </a:solidFill>
              </a:rPr>
              <a:t>Frank Clearfield, retired NRCS employee						January, 2024</a:t>
            </a:r>
          </a:p>
        </p:txBody>
      </p:sp>
      <p:pic>
        <p:nvPicPr>
          <p:cNvPr id="5" name="Picture 4">
            <a:extLst>
              <a:ext uri="{FF2B5EF4-FFF2-40B4-BE49-F238E27FC236}">
                <a16:creationId xmlns:a16="http://schemas.microsoft.com/office/drawing/2014/main" id="{F8CB5E07-7DD7-E15D-3D63-7DA079BE2E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6657" y="1648908"/>
            <a:ext cx="877734" cy="863423"/>
          </a:xfrm>
          <a:prstGeom prst="rect">
            <a:avLst/>
          </a:prstGeom>
        </p:spPr>
      </p:pic>
    </p:spTree>
    <p:extLst>
      <p:ext uri="{BB962C8B-B14F-4D97-AF65-F5344CB8AC3E}">
        <p14:creationId xmlns:p14="http://schemas.microsoft.com/office/powerpoint/2010/main" val="2179378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FF9B-7A6C-FAED-89BC-107B7C70D4F8}"/>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F9E8E607-2C4D-252F-7F6D-40F775171DEC}"/>
              </a:ext>
            </a:extLst>
          </p:cNvPr>
          <p:cNvSpPr>
            <a:spLocks noGrp="1"/>
          </p:cNvSpPr>
          <p:nvPr>
            <p:ph idx="1"/>
          </p:nvPr>
        </p:nvSpPr>
        <p:spPr/>
        <p:txBody>
          <a:bodyPr/>
          <a:lstStyle/>
          <a:p>
            <a:r>
              <a:rPr lang="en-US" dirty="0"/>
              <a:t>Developed this survey with support of the ARCSE president and ARCSE board </a:t>
            </a:r>
          </a:p>
          <a:p>
            <a:r>
              <a:rPr lang="en-US" dirty="0"/>
              <a:t>Jerry Bernard distributed the survey link to the newsletter list on December 4, 2023, with email reminders on December 12 and December 18, 2023.  The survey closed on December 20, 2023 </a:t>
            </a:r>
          </a:p>
          <a:p>
            <a:r>
              <a:rPr lang="en-US" dirty="0"/>
              <a:t>This was a short survey (4 minutes or less) with 4 different types of questions:  forced choice, select all that apply, rating questions, and open ended</a:t>
            </a:r>
          </a:p>
          <a:p>
            <a:pPr marL="0" indent="0">
              <a:buNone/>
            </a:pPr>
            <a:endParaRPr lang="en-US" dirty="0"/>
          </a:p>
          <a:p>
            <a:endParaRPr lang="en-US" dirty="0"/>
          </a:p>
        </p:txBody>
      </p:sp>
      <p:sp>
        <p:nvSpPr>
          <p:cNvPr id="7" name="Footer Placeholder 6">
            <a:extLst>
              <a:ext uri="{FF2B5EF4-FFF2-40B4-BE49-F238E27FC236}">
                <a16:creationId xmlns:a16="http://schemas.microsoft.com/office/drawing/2014/main" id="{0C51C5DA-409F-A813-FC13-78E514381D5C}"/>
              </a:ext>
            </a:extLst>
          </p:cNvPr>
          <p:cNvSpPr>
            <a:spLocks noGrp="1"/>
          </p:cNvSpPr>
          <p:nvPr>
            <p:ph type="ftr" sz="quarter" idx="11"/>
          </p:nvPr>
        </p:nvSpPr>
        <p:spPr>
          <a:xfrm>
            <a:off x="654424" y="6019799"/>
            <a:ext cx="3859795" cy="304801"/>
          </a:xfrm>
        </p:spPr>
        <p:txBody>
          <a:bodyPr/>
          <a:lstStyle/>
          <a:p>
            <a:r>
              <a:rPr lang="en-US" sz="2000" dirty="0"/>
              <a:t>January 2024</a:t>
            </a:r>
          </a:p>
        </p:txBody>
      </p:sp>
    </p:spTree>
    <p:extLst>
      <p:ext uri="{BB962C8B-B14F-4D97-AF65-F5344CB8AC3E}">
        <p14:creationId xmlns:p14="http://schemas.microsoft.com/office/powerpoint/2010/main" val="1668369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8AED4-ECF9-72C0-44DA-CCD0344A23A2}"/>
              </a:ext>
            </a:extLst>
          </p:cNvPr>
          <p:cNvSpPr>
            <a:spLocks noGrp="1"/>
          </p:cNvSpPr>
          <p:nvPr>
            <p:ph type="title"/>
          </p:nvPr>
        </p:nvSpPr>
        <p:spPr/>
        <p:txBody>
          <a:bodyPr/>
          <a:lstStyle/>
          <a:p>
            <a:r>
              <a:rPr lang="en-US" dirty="0"/>
              <a:t>Sample		</a:t>
            </a:r>
          </a:p>
        </p:txBody>
      </p:sp>
      <p:sp>
        <p:nvSpPr>
          <p:cNvPr id="3" name="Content Placeholder 2">
            <a:extLst>
              <a:ext uri="{FF2B5EF4-FFF2-40B4-BE49-F238E27FC236}">
                <a16:creationId xmlns:a16="http://schemas.microsoft.com/office/drawing/2014/main" id="{F4E4D195-20C8-9E11-38CD-51F15F86EA85}"/>
              </a:ext>
            </a:extLst>
          </p:cNvPr>
          <p:cNvSpPr>
            <a:spLocks noGrp="1"/>
          </p:cNvSpPr>
          <p:nvPr>
            <p:ph idx="1"/>
          </p:nvPr>
        </p:nvSpPr>
        <p:spPr/>
        <p:txBody>
          <a:bodyPr/>
          <a:lstStyle/>
          <a:p>
            <a:r>
              <a:rPr lang="en-US" dirty="0"/>
              <a:t>747 emails were sent to the ARCSE membership, with 242 returned surveys for a 32% response rate</a:t>
            </a:r>
          </a:p>
          <a:p>
            <a:r>
              <a:rPr lang="en-US" dirty="0"/>
              <a:t>Based on past NRCS and Conservation District staff surveys, we projected the return rate would be a little higher </a:t>
            </a:r>
          </a:p>
          <a:p>
            <a:r>
              <a:rPr lang="en-US" dirty="0"/>
              <a:t>Age and health of the membership likely reduced the number of survey returns</a:t>
            </a:r>
          </a:p>
        </p:txBody>
      </p:sp>
      <p:sp>
        <p:nvSpPr>
          <p:cNvPr id="4" name="Footer Placeholder 3">
            <a:extLst>
              <a:ext uri="{FF2B5EF4-FFF2-40B4-BE49-F238E27FC236}">
                <a16:creationId xmlns:a16="http://schemas.microsoft.com/office/drawing/2014/main" id="{1A6DC811-D17C-7B75-470D-F7BB386472B3}"/>
              </a:ext>
            </a:extLst>
          </p:cNvPr>
          <p:cNvSpPr>
            <a:spLocks noGrp="1"/>
          </p:cNvSpPr>
          <p:nvPr>
            <p:ph type="ftr" sz="quarter" idx="11"/>
          </p:nvPr>
        </p:nvSpPr>
        <p:spPr/>
        <p:txBody>
          <a:bodyPr/>
          <a:lstStyle/>
          <a:p>
            <a:r>
              <a:rPr lang="en-US" sz="2000" dirty="0"/>
              <a:t>January 2024</a:t>
            </a:r>
          </a:p>
        </p:txBody>
      </p:sp>
    </p:spTree>
    <p:extLst>
      <p:ext uri="{BB962C8B-B14F-4D97-AF65-F5344CB8AC3E}">
        <p14:creationId xmlns:p14="http://schemas.microsoft.com/office/powerpoint/2010/main" val="566476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E083-9E81-3730-1C04-B49BA553FFAC}"/>
              </a:ext>
            </a:extLst>
          </p:cNvPr>
          <p:cNvSpPr>
            <a:spLocks noGrp="1"/>
          </p:cNvSpPr>
          <p:nvPr>
            <p:ph type="title"/>
          </p:nvPr>
        </p:nvSpPr>
        <p:spPr/>
        <p:txBody>
          <a:bodyPr/>
          <a:lstStyle/>
          <a:p>
            <a:r>
              <a:rPr lang="en-US" dirty="0"/>
              <a:t>Purposes	</a:t>
            </a:r>
          </a:p>
        </p:txBody>
      </p:sp>
      <p:sp>
        <p:nvSpPr>
          <p:cNvPr id="3" name="Content Placeholder 2">
            <a:extLst>
              <a:ext uri="{FF2B5EF4-FFF2-40B4-BE49-F238E27FC236}">
                <a16:creationId xmlns:a16="http://schemas.microsoft.com/office/drawing/2014/main" id="{B9DFE10E-00FB-4613-50AE-9ECE4EC35B22}"/>
              </a:ext>
            </a:extLst>
          </p:cNvPr>
          <p:cNvSpPr>
            <a:spLocks noGrp="1"/>
          </p:cNvSpPr>
          <p:nvPr>
            <p:ph idx="1"/>
          </p:nvPr>
        </p:nvSpPr>
        <p:spPr/>
        <p:txBody>
          <a:bodyPr/>
          <a:lstStyle/>
          <a:p>
            <a:pPr marL="514350" indent="-514350">
              <a:buFont typeface="+mj-lt"/>
              <a:buAutoNum type="arabicPeriod"/>
            </a:pPr>
            <a:r>
              <a:rPr lang="en-US" dirty="0"/>
              <a:t>Explore interest of ARCSE members to mentor new NRCS employees.  This request is based on a Memorandum of Understanding between NRCS and ARCSE that was signed 5/18/23</a:t>
            </a:r>
          </a:p>
          <a:p>
            <a:pPr marL="514350" indent="-514350">
              <a:buFont typeface="+mj-lt"/>
              <a:buAutoNum type="arabicPeriod"/>
            </a:pPr>
            <a:r>
              <a:rPr lang="en-US" dirty="0"/>
              <a:t>Explore interest of ARCSE members to work as Earth Team volunteers</a:t>
            </a:r>
          </a:p>
          <a:p>
            <a:pPr marL="514350" indent="-514350">
              <a:buFont typeface="+mj-lt"/>
              <a:buAutoNum type="arabicPeriod"/>
            </a:pPr>
            <a:r>
              <a:rPr lang="en-US" dirty="0"/>
              <a:t>Explore interest of ARCSE members to work in the ACES program</a:t>
            </a:r>
          </a:p>
          <a:p>
            <a:pPr marL="514350" indent="-514350">
              <a:buFont typeface="+mj-lt"/>
              <a:buAutoNum type="arabicPeriod"/>
            </a:pPr>
            <a:r>
              <a:rPr lang="en-US" dirty="0"/>
              <a:t>Rate ARCSE communications methods to Membership</a:t>
            </a:r>
          </a:p>
        </p:txBody>
      </p:sp>
      <p:sp>
        <p:nvSpPr>
          <p:cNvPr id="4" name="Footer Placeholder 3">
            <a:extLst>
              <a:ext uri="{FF2B5EF4-FFF2-40B4-BE49-F238E27FC236}">
                <a16:creationId xmlns:a16="http://schemas.microsoft.com/office/drawing/2014/main" id="{35AC432F-BB58-A3B7-1700-A7757A7B3F0C}"/>
              </a:ext>
            </a:extLst>
          </p:cNvPr>
          <p:cNvSpPr>
            <a:spLocks noGrp="1"/>
          </p:cNvSpPr>
          <p:nvPr>
            <p:ph type="ftr" sz="quarter" idx="11"/>
          </p:nvPr>
        </p:nvSpPr>
        <p:spPr/>
        <p:txBody>
          <a:bodyPr/>
          <a:lstStyle/>
          <a:p>
            <a:r>
              <a:rPr lang="en-US"/>
              <a:t>January 2024</a:t>
            </a:r>
          </a:p>
        </p:txBody>
      </p:sp>
    </p:spTree>
    <p:extLst>
      <p:ext uri="{BB962C8B-B14F-4D97-AF65-F5344CB8AC3E}">
        <p14:creationId xmlns:p14="http://schemas.microsoft.com/office/powerpoint/2010/main" val="43403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6B2E-9BBF-11A4-23DE-6694A8D8988E}"/>
              </a:ext>
            </a:extLst>
          </p:cNvPr>
          <p:cNvSpPr>
            <a:spLocks noGrp="1"/>
          </p:cNvSpPr>
          <p:nvPr>
            <p:ph type="ctrTitle"/>
          </p:nvPr>
        </p:nvSpPr>
        <p:spPr>
          <a:xfrm>
            <a:off x="1154955" y="2099733"/>
            <a:ext cx="8825658" cy="760008"/>
          </a:xfrm>
        </p:spPr>
        <p:txBody>
          <a:bodyPr/>
          <a:lstStyle/>
          <a:p>
            <a:pPr algn="ctr"/>
            <a:r>
              <a:rPr lang="en-US" dirty="0"/>
              <a:t>Results - Programs</a:t>
            </a:r>
          </a:p>
        </p:txBody>
      </p:sp>
    </p:spTree>
    <p:extLst>
      <p:ext uri="{BB962C8B-B14F-4D97-AF65-F5344CB8AC3E}">
        <p14:creationId xmlns:p14="http://schemas.microsoft.com/office/powerpoint/2010/main" val="291567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B1284-5EEF-40F5-182B-8A5807C135EB}"/>
              </a:ext>
            </a:extLst>
          </p:cNvPr>
          <p:cNvSpPr>
            <a:spLocks noGrp="1"/>
          </p:cNvSpPr>
          <p:nvPr>
            <p:ph type="title"/>
          </p:nvPr>
        </p:nvSpPr>
        <p:spPr/>
        <p:txBody>
          <a:bodyPr/>
          <a:lstStyle/>
          <a:p>
            <a:r>
              <a:rPr lang="en-US" dirty="0"/>
              <a:t>Are you interested in participating in:</a:t>
            </a:r>
          </a:p>
        </p:txBody>
      </p:sp>
      <p:graphicFrame>
        <p:nvGraphicFramePr>
          <p:cNvPr id="6" name="Content Placeholder 5">
            <a:extLst>
              <a:ext uri="{FF2B5EF4-FFF2-40B4-BE49-F238E27FC236}">
                <a16:creationId xmlns:a16="http://schemas.microsoft.com/office/drawing/2014/main" id="{E04B27F2-BB75-13F7-05CE-2CE3148DB2FB}"/>
              </a:ext>
            </a:extLst>
          </p:cNvPr>
          <p:cNvGraphicFramePr>
            <a:graphicFrameLocks noGrp="1"/>
          </p:cNvGraphicFramePr>
          <p:nvPr>
            <p:ph idx="1"/>
            <p:extLst>
              <p:ext uri="{D42A27DB-BD31-4B8C-83A1-F6EECF244321}">
                <p14:modId xmlns:p14="http://schemas.microsoft.com/office/powerpoint/2010/main" val="2182587199"/>
              </p:ext>
            </p:extLst>
          </p:nvPr>
        </p:nvGraphicFramePr>
        <p:xfrm>
          <a:off x="1155700" y="2603500"/>
          <a:ext cx="8824913" cy="34163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272784BF-699A-BA5E-15D0-ABF941C2E494}"/>
              </a:ext>
            </a:extLst>
          </p:cNvPr>
          <p:cNvSpPr txBox="1"/>
          <p:nvPr/>
        </p:nvSpPr>
        <p:spPr>
          <a:xfrm>
            <a:off x="2717563" y="3429000"/>
            <a:ext cx="1189419" cy="584775"/>
          </a:xfrm>
          <a:prstGeom prst="rect">
            <a:avLst/>
          </a:prstGeom>
          <a:noFill/>
        </p:spPr>
        <p:txBody>
          <a:bodyPr wrap="square" rtlCol="0">
            <a:spAutoFit/>
          </a:bodyPr>
          <a:lstStyle/>
          <a:p>
            <a:r>
              <a:rPr lang="en-US" sz="1400" dirty="0"/>
              <a:t>N = 242</a:t>
            </a:r>
          </a:p>
          <a:p>
            <a:endParaRPr lang="en-US" dirty="0"/>
          </a:p>
        </p:txBody>
      </p:sp>
      <p:sp>
        <p:nvSpPr>
          <p:cNvPr id="3" name="Footer Placeholder 2">
            <a:extLst>
              <a:ext uri="{FF2B5EF4-FFF2-40B4-BE49-F238E27FC236}">
                <a16:creationId xmlns:a16="http://schemas.microsoft.com/office/drawing/2014/main" id="{F3A3047E-AAA7-8048-F926-F8DD730FABB4}"/>
              </a:ext>
            </a:extLst>
          </p:cNvPr>
          <p:cNvSpPr>
            <a:spLocks noGrp="1"/>
          </p:cNvSpPr>
          <p:nvPr>
            <p:ph type="ftr" sz="quarter" idx="11"/>
          </p:nvPr>
        </p:nvSpPr>
        <p:spPr/>
        <p:txBody>
          <a:bodyPr/>
          <a:lstStyle/>
          <a:p>
            <a:r>
              <a:rPr lang="en-US"/>
              <a:t>January 2024</a:t>
            </a:r>
          </a:p>
        </p:txBody>
      </p:sp>
    </p:spTree>
    <p:extLst>
      <p:ext uri="{BB962C8B-B14F-4D97-AF65-F5344CB8AC3E}">
        <p14:creationId xmlns:p14="http://schemas.microsoft.com/office/powerpoint/2010/main" val="2678395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EB2B-97C3-273B-3229-66A410295934}"/>
              </a:ext>
            </a:extLst>
          </p:cNvPr>
          <p:cNvSpPr>
            <a:spLocks noGrp="1"/>
          </p:cNvSpPr>
          <p:nvPr>
            <p:ph type="title"/>
          </p:nvPr>
        </p:nvSpPr>
        <p:spPr/>
        <p:txBody>
          <a:bodyPr/>
          <a:lstStyle/>
          <a:p>
            <a:r>
              <a:rPr lang="en-US" dirty="0"/>
              <a:t>Respondents selection of activity(</a:t>
            </a:r>
            <a:r>
              <a:rPr lang="en-US" dirty="0" err="1"/>
              <a:t>ies</a:t>
            </a:r>
            <a:r>
              <a:rPr lang="en-US" dirty="0"/>
              <a:t>)</a:t>
            </a:r>
          </a:p>
        </p:txBody>
      </p:sp>
      <p:sp>
        <p:nvSpPr>
          <p:cNvPr id="3" name="Content Placeholder 2">
            <a:extLst>
              <a:ext uri="{FF2B5EF4-FFF2-40B4-BE49-F238E27FC236}">
                <a16:creationId xmlns:a16="http://schemas.microsoft.com/office/drawing/2014/main" id="{051C3AFB-7EC5-9BE0-4E62-992EB7B69317}"/>
              </a:ext>
            </a:extLst>
          </p:cNvPr>
          <p:cNvSpPr>
            <a:spLocks noGrp="1"/>
          </p:cNvSpPr>
          <p:nvPr>
            <p:ph idx="1"/>
          </p:nvPr>
        </p:nvSpPr>
        <p:spPr/>
        <p:txBody>
          <a:bodyPr/>
          <a:lstStyle/>
          <a:p>
            <a:r>
              <a:rPr lang="en-US" dirty="0"/>
              <a:t>60 want to be mentors, earth team volunteers, and/or ACES employees</a:t>
            </a:r>
          </a:p>
          <a:p>
            <a:pPr lvl="1"/>
            <a:r>
              <a:rPr lang="en-US" dirty="0"/>
              <a:t>41 want to be mentors</a:t>
            </a:r>
          </a:p>
          <a:p>
            <a:pPr lvl="1"/>
            <a:r>
              <a:rPr lang="en-US" dirty="0"/>
              <a:t>28 want to participate with the earth team</a:t>
            </a:r>
          </a:p>
          <a:p>
            <a:pPr lvl="1"/>
            <a:r>
              <a:rPr lang="en-US" dirty="0"/>
              <a:t>27 want to participate with ACES</a:t>
            </a:r>
          </a:p>
          <a:p>
            <a:pPr lvl="2"/>
            <a:r>
              <a:rPr lang="en-US" dirty="0"/>
              <a:t>25 want to participate in more than one program</a:t>
            </a:r>
          </a:p>
          <a:p>
            <a:r>
              <a:rPr lang="en-US" dirty="0"/>
              <a:t>26 states represented</a:t>
            </a:r>
          </a:p>
          <a:p>
            <a:r>
              <a:rPr lang="en-US" dirty="0"/>
              <a:t>156 (64%) had no interest in any program</a:t>
            </a:r>
          </a:p>
          <a:p>
            <a:pPr marL="0" indent="0">
              <a:buNone/>
            </a:pPr>
            <a:endParaRPr lang="en-US" dirty="0"/>
          </a:p>
        </p:txBody>
      </p:sp>
      <p:sp>
        <p:nvSpPr>
          <p:cNvPr id="4" name="Footer Placeholder 3">
            <a:extLst>
              <a:ext uri="{FF2B5EF4-FFF2-40B4-BE49-F238E27FC236}">
                <a16:creationId xmlns:a16="http://schemas.microsoft.com/office/drawing/2014/main" id="{3292B498-7EFE-60D4-0C85-C86622E58A14}"/>
              </a:ext>
            </a:extLst>
          </p:cNvPr>
          <p:cNvSpPr>
            <a:spLocks noGrp="1"/>
          </p:cNvSpPr>
          <p:nvPr>
            <p:ph type="ftr" sz="quarter" idx="11"/>
          </p:nvPr>
        </p:nvSpPr>
        <p:spPr/>
        <p:txBody>
          <a:bodyPr/>
          <a:lstStyle/>
          <a:p>
            <a:r>
              <a:rPr lang="en-US"/>
              <a:t>January 2024</a:t>
            </a:r>
          </a:p>
        </p:txBody>
      </p:sp>
    </p:spTree>
    <p:extLst>
      <p:ext uri="{BB962C8B-B14F-4D97-AF65-F5344CB8AC3E}">
        <p14:creationId xmlns:p14="http://schemas.microsoft.com/office/powerpoint/2010/main" val="3192427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9792AA-FD24-3056-8DCC-738C9D32A746}"/>
              </a:ext>
            </a:extLst>
          </p:cNvPr>
          <p:cNvSpPr>
            <a:spLocks noGrp="1"/>
          </p:cNvSpPr>
          <p:nvPr>
            <p:ph type="ftr" sz="quarter" idx="11"/>
          </p:nvPr>
        </p:nvSpPr>
        <p:spPr/>
        <p:txBody>
          <a:bodyPr/>
          <a:lstStyle/>
          <a:p>
            <a:r>
              <a:rPr lang="en-US"/>
              <a:t>January 2024</a:t>
            </a:r>
          </a:p>
        </p:txBody>
      </p:sp>
      <p:pic>
        <p:nvPicPr>
          <p:cNvPr id="6" name="Picture 5">
            <a:extLst>
              <a:ext uri="{FF2B5EF4-FFF2-40B4-BE49-F238E27FC236}">
                <a16:creationId xmlns:a16="http://schemas.microsoft.com/office/drawing/2014/main" id="{163A9945-407C-B4B0-1A0A-154CDDF3E8F2}"/>
              </a:ext>
            </a:extLst>
          </p:cNvPr>
          <p:cNvPicPr>
            <a:picLocks noChangeAspect="1"/>
          </p:cNvPicPr>
          <p:nvPr/>
        </p:nvPicPr>
        <p:blipFill>
          <a:blip r:embed="rId2"/>
          <a:stretch>
            <a:fillRect/>
          </a:stretch>
        </p:blipFill>
        <p:spPr>
          <a:xfrm>
            <a:off x="1753191" y="0"/>
            <a:ext cx="8923774" cy="7046045"/>
          </a:xfrm>
          <a:prstGeom prst="rect">
            <a:avLst/>
          </a:prstGeom>
        </p:spPr>
      </p:pic>
    </p:spTree>
    <p:extLst>
      <p:ext uri="{BB962C8B-B14F-4D97-AF65-F5344CB8AC3E}">
        <p14:creationId xmlns:p14="http://schemas.microsoft.com/office/powerpoint/2010/main" val="91801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3E558-8D67-870A-AE47-B089BF14DB31}"/>
              </a:ext>
            </a:extLst>
          </p:cNvPr>
          <p:cNvSpPr>
            <a:spLocks noGrp="1"/>
          </p:cNvSpPr>
          <p:nvPr>
            <p:ph type="title"/>
          </p:nvPr>
        </p:nvSpPr>
        <p:spPr>
          <a:xfrm>
            <a:off x="1154954" y="973668"/>
            <a:ext cx="9548905" cy="706964"/>
          </a:xfrm>
        </p:spPr>
        <p:txBody>
          <a:bodyPr/>
          <a:lstStyle/>
          <a:p>
            <a:r>
              <a:rPr lang="en-US" sz="4000" dirty="0"/>
              <a:t>Top selections of skills (n=66)</a:t>
            </a:r>
          </a:p>
        </p:txBody>
      </p:sp>
      <p:sp>
        <p:nvSpPr>
          <p:cNvPr id="3" name="Content Placeholder 2">
            <a:extLst>
              <a:ext uri="{FF2B5EF4-FFF2-40B4-BE49-F238E27FC236}">
                <a16:creationId xmlns:a16="http://schemas.microsoft.com/office/drawing/2014/main" id="{32FEC3C8-F327-2E11-54E5-0EB1295FDDD4}"/>
              </a:ext>
            </a:extLst>
          </p:cNvPr>
          <p:cNvSpPr>
            <a:spLocks noGrp="1"/>
          </p:cNvSpPr>
          <p:nvPr>
            <p:ph idx="1"/>
          </p:nvPr>
        </p:nvSpPr>
        <p:spPr/>
        <p:txBody>
          <a:bodyPr>
            <a:normAutofit lnSpcReduction="10000"/>
          </a:bodyPr>
          <a:lstStyle/>
          <a:p>
            <a:r>
              <a:rPr lang="en-US" dirty="0"/>
              <a:t>45%  Soil conservation </a:t>
            </a:r>
          </a:p>
          <a:p>
            <a:r>
              <a:rPr lang="en-US" dirty="0"/>
              <a:t>37%  Conservation planning</a:t>
            </a:r>
          </a:p>
          <a:p>
            <a:r>
              <a:rPr lang="en-US" dirty="0"/>
              <a:t>33%  Leadership</a:t>
            </a:r>
          </a:p>
          <a:p>
            <a:r>
              <a:rPr lang="en-US" dirty="0"/>
              <a:t>29%  Engineering</a:t>
            </a:r>
          </a:p>
          <a:p>
            <a:r>
              <a:rPr lang="en-US" dirty="0"/>
              <a:t>29%  Watershed planning</a:t>
            </a:r>
          </a:p>
          <a:p>
            <a:r>
              <a:rPr lang="en-US" dirty="0"/>
              <a:t>27%  Soils</a:t>
            </a:r>
          </a:p>
          <a:p>
            <a:r>
              <a:rPr lang="en-US" dirty="0"/>
              <a:t>26%  People skills</a:t>
            </a:r>
          </a:p>
          <a:p>
            <a:r>
              <a:rPr lang="en-US" dirty="0"/>
              <a:t>23%  Supervisory skills </a:t>
            </a:r>
          </a:p>
          <a:p>
            <a:r>
              <a:rPr lang="en-US" dirty="0"/>
              <a:t>23%  Farming and/or ranching experience</a:t>
            </a:r>
          </a:p>
        </p:txBody>
      </p:sp>
      <p:sp>
        <p:nvSpPr>
          <p:cNvPr id="4" name="Footer Placeholder 3">
            <a:extLst>
              <a:ext uri="{FF2B5EF4-FFF2-40B4-BE49-F238E27FC236}">
                <a16:creationId xmlns:a16="http://schemas.microsoft.com/office/drawing/2014/main" id="{47A34E74-83BE-0850-95E8-3607C7CCD3D5}"/>
              </a:ext>
            </a:extLst>
          </p:cNvPr>
          <p:cNvSpPr>
            <a:spLocks noGrp="1"/>
          </p:cNvSpPr>
          <p:nvPr>
            <p:ph type="ftr" sz="quarter" idx="11"/>
          </p:nvPr>
        </p:nvSpPr>
        <p:spPr/>
        <p:txBody>
          <a:bodyPr/>
          <a:lstStyle/>
          <a:p>
            <a:r>
              <a:rPr lang="en-US"/>
              <a:t>January 2024</a:t>
            </a:r>
          </a:p>
        </p:txBody>
      </p:sp>
    </p:spTree>
    <p:extLst>
      <p:ext uri="{BB962C8B-B14F-4D97-AF65-F5344CB8AC3E}">
        <p14:creationId xmlns:p14="http://schemas.microsoft.com/office/powerpoint/2010/main" val="1629765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67DA-4EAD-0126-CA0C-9315A2178C32}"/>
              </a:ext>
            </a:extLst>
          </p:cNvPr>
          <p:cNvSpPr>
            <a:spLocks noGrp="1"/>
          </p:cNvSpPr>
          <p:nvPr>
            <p:ph type="title"/>
          </p:nvPr>
        </p:nvSpPr>
        <p:spPr/>
        <p:txBody>
          <a:bodyPr/>
          <a:lstStyle/>
          <a:p>
            <a:r>
              <a:rPr lang="en-US" dirty="0"/>
              <a:t>Why they don’t want to volunteer</a:t>
            </a:r>
          </a:p>
        </p:txBody>
      </p:sp>
      <p:sp>
        <p:nvSpPr>
          <p:cNvPr id="3" name="Content Placeholder 2">
            <a:extLst>
              <a:ext uri="{FF2B5EF4-FFF2-40B4-BE49-F238E27FC236}">
                <a16:creationId xmlns:a16="http://schemas.microsoft.com/office/drawing/2014/main" id="{8925B5C8-0EDB-8271-8C3F-341F1B797ED7}"/>
              </a:ext>
            </a:extLst>
          </p:cNvPr>
          <p:cNvSpPr>
            <a:spLocks noGrp="1"/>
          </p:cNvSpPr>
          <p:nvPr>
            <p:ph idx="1"/>
          </p:nvPr>
        </p:nvSpPr>
        <p:spPr/>
        <p:txBody>
          <a:bodyPr/>
          <a:lstStyle/>
          <a:p>
            <a:r>
              <a:rPr lang="en-US" dirty="0"/>
              <a:t>Age</a:t>
            </a:r>
          </a:p>
          <a:p>
            <a:r>
              <a:rPr lang="en-US" dirty="0"/>
              <a:t>Lack of Time</a:t>
            </a:r>
          </a:p>
          <a:p>
            <a:r>
              <a:rPr lang="en-US" dirty="0"/>
              <a:t>Personal health issues </a:t>
            </a:r>
          </a:p>
          <a:p>
            <a:r>
              <a:rPr lang="en-US" dirty="0"/>
              <a:t>Serve as a care giver</a:t>
            </a:r>
          </a:p>
          <a:p>
            <a:r>
              <a:rPr lang="en-US" dirty="0"/>
              <a:t>Busy with Church activities</a:t>
            </a:r>
          </a:p>
          <a:p>
            <a:r>
              <a:rPr lang="en-US" dirty="0"/>
              <a:t>Skills have not kept up</a:t>
            </a:r>
          </a:p>
          <a:p>
            <a:r>
              <a:rPr lang="en-US" dirty="0"/>
              <a:t>Agency is much different</a:t>
            </a:r>
          </a:p>
        </p:txBody>
      </p:sp>
      <p:sp>
        <p:nvSpPr>
          <p:cNvPr id="4" name="Footer Placeholder 3">
            <a:extLst>
              <a:ext uri="{FF2B5EF4-FFF2-40B4-BE49-F238E27FC236}">
                <a16:creationId xmlns:a16="http://schemas.microsoft.com/office/drawing/2014/main" id="{02C5E355-181F-B3E1-3FE1-4BFAA75C3627}"/>
              </a:ext>
            </a:extLst>
          </p:cNvPr>
          <p:cNvSpPr>
            <a:spLocks noGrp="1"/>
          </p:cNvSpPr>
          <p:nvPr>
            <p:ph type="ftr" sz="quarter" idx="11"/>
          </p:nvPr>
        </p:nvSpPr>
        <p:spPr/>
        <p:txBody>
          <a:bodyPr/>
          <a:lstStyle/>
          <a:p>
            <a:r>
              <a:rPr lang="en-US"/>
              <a:t>January 2024</a:t>
            </a:r>
            <a:endParaRPr lang="en-US" dirty="0"/>
          </a:p>
        </p:txBody>
      </p:sp>
    </p:spTree>
    <p:extLst>
      <p:ext uri="{BB962C8B-B14F-4D97-AF65-F5344CB8AC3E}">
        <p14:creationId xmlns:p14="http://schemas.microsoft.com/office/powerpoint/2010/main" val="400374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6B2E-9BBF-11A4-23DE-6694A8D8988E}"/>
              </a:ext>
            </a:extLst>
          </p:cNvPr>
          <p:cNvSpPr>
            <a:spLocks noGrp="1"/>
          </p:cNvSpPr>
          <p:nvPr>
            <p:ph type="ctrTitle"/>
          </p:nvPr>
        </p:nvSpPr>
        <p:spPr>
          <a:xfrm>
            <a:off x="1683171" y="2279028"/>
            <a:ext cx="8825658" cy="760008"/>
          </a:xfrm>
        </p:spPr>
        <p:txBody>
          <a:bodyPr/>
          <a:lstStyle/>
          <a:p>
            <a:pPr algn="ctr"/>
            <a:r>
              <a:rPr lang="en-US" dirty="0"/>
              <a:t>Results - Communications</a:t>
            </a:r>
          </a:p>
        </p:txBody>
      </p:sp>
    </p:spTree>
    <p:extLst>
      <p:ext uri="{BB962C8B-B14F-4D97-AF65-F5344CB8AC3E}">
        <p14:creationId xmlns:p14="http://schemas.microsoft.com/office/powerpoint/2010/main" val="1861170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859F-4C29-E9AF-CD66-3696A1C21FBC}"/>
              </a:ext>
            </a:extLst>
          </p:cNvPr>
          <p:cNvSpPr>
            <a:spLocks noGrp="1"/>
          </p:cNvSpPr>
          <p:nvPr>
            <p:ph type="title"/>
          </p:nvPr>
        </p:nvSpPr>
        <p:spPr/>
        <p:txBody>
          <a:bodyPr/>
          <a:lstStyle/>
          <a:p>
            <a:r>
              <a:rPr lang="en-US" dirty="0"/>
              <a:t>Rating ARCSE Communications methods (1-5 scale)</a:t>
            </a:r>
          </a:p>
        </p:txBody>
      </p:sp>
      <p:graphicFrame>
        <p:nvGraphicFramePr>
          <p:cNvPr id="7" name="Content Placeholder 6">
            <a:extLst>
              <a:ext uri="{FF2B5EF4-FFF2-40B4-BE49-F238E27FC236}">
                <a16:creationId xmlns:a16="http://schemas.microsoft.com/office/drawing/2014/main" id="{97582515-7E90-0AD4-9EF1-5E4ABA89A969}"/>
              </a:ext>
            </a:extLst>
          </p:cNvPr>
          <p:cNvGraphicFramePr>
            <a:graphicFrameLocks noGrp="1"/>
          </p:cNvGraphicFramePr>
          <p:nvPr>
            <p:ph idx="1"/>
            <p:extLst>
              <p:ext uri="{D42A27DB-BD31-4B8C-83A1-F6EECF244321}">
                <p14:modId xmlns:p14="http://schemas.microsoft.com/office/powerpoint/2010/main" val="1732428935"/>
              </p:ext>
            </p:extLst>
          </p:nvPr>
        </p:nvGraphicFramePr>
        <p:xfrm>
          <a:off x="1154954" y="2603500"/>
          <a:ext cx="8607611" cy="3416300"/>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a:extLst>
              <a:ext uri="{FF2B5EF4-FFF2-40B4-BE49-F238E27FC236}">
                <a16:creationId xmlns:a16="http://schemas.microsoft.com/office/drawing/2014/main" id="{C39B7B46-BF5F-B20B-EB1C-8B20828A214A}"/>
              </a:ext>
            </a:extLst>
          </p:cNvPr>
          <p:cNvSpPr>
            <a:spLocks noGrp="1"/>
          </p:cNvSpPr>
          <p:nvPr>
            <p:ph type="ftr" sz="quarter" idx="11"/>
          </p:nvPr>
        </p:nvSpPr>
        <p:spPr/>
        <p:txBody>
          <a:bodyPr/>
          <a:lstStyle/>
          <a:p>
            <a:r>
              <a:rPr lang="en-US"/>
              <a:t>January 2024</a:t>
            </a:r>
            <a:endParaRPr lang="en-US" dirty="0"/>
          </a:p>
        </p:txBody>
      </p:sp>
      <p:sp>
        <p:nvSpPr>
          <p:cNvPr id="8" name="TextBox 7">
            <a:extLst>
              <a:ext uri="{FF2B5EF4-FFF2-40B4-BE49-F238E27FC236}">
                <a16:creationId xmlns:a16="http://schemas.microsoft.com/office/drawing/2014/main" id="{6CF1A64F-CF94-5750-94BD-89F799F00428}"/>
              </a:ext>
            </a:extLst>
          </p:cNvPr>
          <p:cNvSpPr txBox="1"/>
          <p:nvPr/>
        </p:nvSpPr>
        <p:spPr>
          <a:xfrm>
            <a:off x="3836895" y="6243932"/>
            <a:ext cx="5844987" cy="461665"/>
          </a:xfrm>
          <a:prstGeom prst="rect">
            <a:avLst/>
          </a:prstGeom>
          <a:noFill/>
        </p:spPr>
        <p:txBody>
          <a:bodyPr wrap="square" rtlCol="0">
            <a:spAutoFit/>
          </a:bodyPr>
          <a:lstStyle/>
          <a:p>
            <a:r>
              <a:rPr lang="en-US" sz="1200" dirty="0"/>
              <a:t>1= excellent, 2= good, 3= average, 4= poor, 5 = very poor </a:t>
            </a:r>
          </a:p>
          <a:p>
            <a:r>
              <a:rPr lang="en-US" sz="1200" dirty="0"/>
              <a:t>Lower the “mean” the more positive the rating</a:t>
            </a:r>
          </a:p>
        </p:txBody>
      </p:sp>
    </p:spTree>
    <p:extLst>
      <p:ext uri="{BB962C8B-B14F-4D97-AF65-F5344CB8AC3E}">
        <p14:creationId xmlns:p14="http://schemas.microsoft.com/office/powerpoint/2010/main" val="3338199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67DA-4EAD-0126-CA0C-9315A2178C32}"/>
              </a:ext>
            </a:extLst>
          </p:cNvPr>
          <p:cNvSpPr>
            <a:spLocks noGrp="1"/>
          </p:cNvSpPr>
          <p:nvPr>
            <p:ph type="title"/>
          </p:nvPr>
        </p:nvSpPr>
        <p:spPr>
          <a:xfrm>
            <a:off x="1154953" y="973668"/>
            <a:ext cx="10463305" cy="706964"/>
          </a:xfrm>
        </p:spPr>
        <p:txBody>
          <a:bodyPr/>
          <a:lstStyle/>
          <a:p>
            <a:r>
              <a:rPr lang="en-US" dirty="0"/>
              <a:t>Non-responses of communications question </a:t>
            </a:r>
          </a:p>
        </p:txBody>
      </p:sp>
      <p:sp>
        <p:nvSpPr>
          <p:cNvPr id="3" name="Content Placeholder 2">
            <a:extLst>
              <a:ext uri="{FF2B5EF4-FFF2-40B4-BE49-F238E27FC236}">
                <a16:creationId xmlns:a16="http://schemas.microsoft.com/office/drawing/2014/main" id="{8925B5C8-0EDB-8271-8C3F-341F1B797ED7}"/>
              </a:ext>
            </a:extLst>
          </p:cNvPr>
          <p:cNvSpPr>
            <a:spLocks noGrp="1"/>
          </p:cNvSpPr>
          <p:nvPr>
            <p:ph idx="1"/>
          </p:nvPr>
        </p:nvSpPr>
        <p:spPr/>
        <p:txBody>
          <a:bodyPr>
            <a:normAutofit lnSpcReduction="10000"/>
          </a:bodyPr>
          <a:lstStyle/>
          <a:p>
            <a:r>
              <a:rPr lang="en-US" dirty="0"/>
              <a:t>Of the 242 who responded to the survey, approximately 175 rated the communications methods</a:t>
            </a:r>
          </a:p>
          <a:p>
            <a:r>
              <a:rPr lang="en-US" dirty="0"/>
              <a:t>A majority of those know about the newsletter and the website and rated them positively.  Only 5% selected DN/NA (don’t know/not applicable) for the newsletter, and 39% selected DN/NA for the website</a:t>
            </a:r>
          </a:p>
          <a:p>
            <a:r>
              <a:rPr lang="en-US" dirty="0"/>
              <a:t>Respondents generally rated social media, state ARCSE meetings, and SWCS/ARCSE meetings less positively and a large percentage selected the DK/NA response</a:t>
            </a:r>
          </a:p>
          <a:p>
            <a:pPr lvl="1"/>
            <a:r>
              <a:rPr lang="en-US" dirty="0"/>
              <a:t>Social Media – 66%</a:t>
            </a:r>
          </a:p>
          <a:p>
            <a:pPr lvl="1"/>
            <a:r>
              <a:rPr lang="en-US" dirty="0"/>
              <a:t>State ARCSE Mtg – 62%</a:t>
            </a:r>
          </a:p>
          <a:p>
            <a:pPr lvl="1"/>
            <a:r>
              <a:rPr lang="en-US" dirty="0"/>
              <a:t>SWCS/ARCSE Mtg – 59%</a:t>
            </a:r>
          </a:p>
        </p:txBody>
      </p:sp>
      <p:sp>
        <p:nvSpPr>
          <p:cNvPr id="4" name="Footer Placeholder 3">
            <a:extLst>
              <a:ext uri="{FF2B5EF4-FFF2-40B4-BE49-F238E27FC236}">
                <a16:creationId xmlns:a16="http://schemas.microsoft.com/office/drawing/2014/main" id="{02C5E355-181F-B3E1-3FE1-4BFAA75C3627}"/>
              </a:ext>
            </a:extLst>
          </p:cNvPr>
          <p:cNvSpPr>
            <a:spLocks noGrp="1"/>
          </p:cNvSpPr>
          <p:nvPr>
            <p:ph type="ftr" sz="quarter" idx="11"/>
          </p:nvPr>
        </p:nvSpPr>
        <p:spPr/>
        <p:txBody>
          <a:bodyPr/>
          <a:lstStyle/>
          <a:p>
            <a:r>
              <a:rPr lang="en-US"/>
              <a:t>January 2024</a:t>
            </a:r>
            <a:endParaRPr lang="en-US" dirty="0"/>
          </a:p>
        </p:txBody>
      </p:sp>
    </p:spTree>
    <p:extLst>
      <p:ext uri="{BB962C8B-B14F-4D97-AF65-F5344CB8AC3E}">
        <p14:creationId xmlns:p14="http://schemas.microsoft.com/office/powerpoint/2010/main" val="1817030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4B1E0-A2D3-6E2F-C0C1-FB9D1EE08716}"/>
              </a:ext>
            </a:extLst>
          </p:cNvPr>
          <p:cNvSpPr>
            <a:spLocks noGrp="1"/>
          </p:cNvSpPr>
          <p:nvPr>
            <p:ph type="title"/>
          </p:nvPr>
        </p:nvSpPr>
        <p:spPr/>
        <p:txBody>
          <a:bodyPr/>
          <a:lstStyle/>
          <a:p>
            <a:r>
              <a:rPr lang="en-US" dirty="0"/>
              <a:t>Communications summary	</a:t>
            </a:r>
          </a:p>
        </p:txBody>
      </p:sp>
      <p:sp>
        <p:nvSpPr>
          <p:cNvPr id="3" name="Content Placeholder 2">
            <a:extLst>
              <a:ext uri="{FF2B5EF4-FFF2-40B4-BE49-F238E27FC236}">
                <a16:creationId xmlns:a16="http://schemas.microsoft.com/office/drawing/2014/main" id="{B65F7123-771C-8C12-2D39-54E97E958107}"/>
              </a:ext>
            </a:extLst>
          </p:cNvPr>
          <p:cNvSpPr>
            <a:spLocks noGrp="1"/>
          </p:cNvSpPr>
          <p:nvPr>
            <p:ph idx="1"/>
          </p:nvPr>
        </p:nvSpPr>
        <p:spPr/>
        <p:txBody>
          <a:bodyPr>
            <a:normAutofit/>
          </a:bodyPr>
          <a:lstStyle/>
          <a:p>
            <a:r>
              <a:rPr lang="en-US" dirty="0"/>
              <a:t>With this current group of survey respondents, the newsletter is highly supported, followed by the website, and a number of respondents wrote that they like receiving emails from ARCSE</a:t>
            </a:r>
          </a:p>
          <a:p>
            <a:r>
              <a:rPr lang="en-US" dirty="0"/>
              <a:t>National and state meetings are a traditional form of communications that have are positively supported, but only by a select few</a:t>
            </a:r>
          </a:p>
          <a:p>
            <a:r>
              <a:rPr lang="en-US" dirty="0"/>
              <a:t>Social media is not a communication method that many in this current group of retirees are familiar with, but it should continue to be utilized as the next generation of retirees will likely make more use of social media</a:t>
            </a:r>
          </a:p>
        </p:txBody>
      </p:sp>
      <p:sp>
        <p:nvSpPr>
          <p:cNvPr id="4" name="Footer Placeholder 3">
            <a:extLst>
              <a:ext uri="{FF2B5EF4-FFF2-40B4-BE49-F238E27FC236}">
                <a16:creationId xmlns:a16="http://schemas.microsoft.com/office/drawing/2014/main" id="{6ED40C65-914E-CDEE-A060-B25EA14603C8}"/>
              </a:ext>
            </a:extLst>
          </p:cNvPr>
          <p:cNvSpPr>
            <a:spLocks noGrp="1"/>
          </p:cNvSpPr>
          <p:nvPr>
            <p:ph type="ftr" sz="quarter" idx="11"/>
          </p:nvPr>
        </p:nvSpPr>
        <p:spPr/>
        <p:txBody>
          <a:bodyPr/>
          <a:lstStyle/>
          <a:p>
            <a:r>
              <a:rPr lang="en-US"/>
              <a:t>January 2024</a:t>
            </a:r>
            <a:endParaRPr lang="en-US" dirty="0"/>
          </a:p>
        </p:txBody>
      </p:sp>
    </p:spTree>
    <p:extLst>
      <p:ext uri="{BB962C8B-B14F-4D97-AF65-F5344CB8AC3E}">
        <p14:creationId xmlns:p14="http://schemas.microsoft.com/office/powerpoint/2010/main" val="1039196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3AA8-2D08-CF16-8DED-091B926C754C}"/>
              </a:ext>
            </a:extLst>
          </p:cNvPr>
          <p:cNvSpPr>
            <a:spLocks noGrp="1"/>
          </p:cNvSpPr>
          <p:nvPr>
            <p:ph type="title"/>
          </p:nvPr>
        </p:nvSpPr>
        <p:spPr>
          <a:xfrm>
            <a:off x="923366" y="973668"/>
            <a:ext cx="9556376" cy="706964"/>
          </a:xfrm>
        </p:spPr>
        <p:txBody>
          <a:bodyPr/>
          <a:lstStyle/>
          <a:p>
            <a:r>
              <a:rPr lang="en-US" dirty="0"/>
              <a:t>Summary, actions, and recommendations</a:t>
            </a:r>
          </a:p>
        </p:txBody>
      </p:sp>
      <p:sp>
        <p:nvSpPr>
          <p:cNvPr id="3" name="Content Placeholder 2">
            <a:extLst>
              <a:ext uri="{FF2B5EF4-FFF2-40B4-BE49-F238E27FC236}">
                <a16:creationId xmlns:a16="http://schemas.microsoft.com/office/drawing/2014/main" id="{342229FD-2342-AA38-D18F-92D173BAD131}"/>
              </a:ext>
            </a:extLst>
          </p:cNvPr>
          <p:cNvSpPr>
            <a:spLocks noGrp="1"/>
          </p:cNvSpPr>
          <p:nvPr>
            <p:ph idx="1"/>
          </p:nvPr>
        </p:nvSpPr>
        <p:spPr>
          <a:xfrm>
            <a:off x="1154954" y="2442135"/>
            <a:ext cx="10449303" cy="3606798"/>
          </a:xfrm>
        </p:spPr>
        <p:txBody>
          <a:bodyPr>
            <a:normAutofit fontScale="92500" lnSpcReduction="20000"/>
          </a:bodyPr>
          <a:lstStyle/>
          <a:p>
            <a:r>
              <a:rPr lang="en-US" dirty="0"/>
              <a:t>This survey identified those retirees interested in mentoring, earth team and/or ACES and a spread sheet with their skills and contact information was constructed</a:t>
            </a:r>
          </a:p>
          <a:p>
            <a:r>
              <a:rPr lang="en-US" dirty="0"/>
              <a:t>To protect confidentiality, the list should be sent to NRCS and ARCSE representatives responsible for their state. The ARCSE state representative can serve as a conduit between their state NRCS and the retiree</a:t>
            </a:r>
          </a:p>
          <a:p>
            <a:r>
              <a:rPr lang="en-US" dirty="0"/>
              <a:t>ARCSE staff need to follow up with those retirees who volunteered to ensure that they have been contacted and this process is successful</a:t>
            </a:r>
          </a:p>
          <a:p>
            <a:r>
              <a:rPr lang="en-US" dirty="0"/>
              <a:t>Even though 24 states and US territories did not have anyone volunteer through the survey, ARCSE members may still be interested in volunteering and retirees in the state may not be members of ARSCE.  Follow through measures by NRCS and ARCSE need to be developed</a:t>
            </a:r>
          </a:p>
          <a:p>
            <a:r>
              <a:rPr lang="en-US" dirty="0"/>
              <a:t>ARCSE should continue all forms of communications with retirees and use hyperlinks in the newsletter to link to other communication methods to elaborate on topics of interest to the conservation community</a:t>
            </a:r>
          </a:p>
          <a:p>
            <a:endParaRPr lang="en-US" dirty="0"/>
          </a:p>
        </p:txBody>
      </p:sp>
      <p:sp>
        <p:nvSpPr>
          <p:cNvPr id="4" name="Footer Placeholder 3">
            <a:extLst>
              <a:ext uri="{FF2B5EF4-FFF2-40B4-BE49-F238E27FC236}">
                <a16:creationId xmlns:a16="http://schemas.microsoft.com/office/drawing/2014/main" id="{164E9686-6172-4F06-A8BD-FA1FDB89FB06}"/>
              </a:ext>
            </a:extLst>
          </p:cNvPr>
          <p:cNvSpPr>
            <a:spLocks noGrp="1"/>
          </p:cNvSpPr>
          <p:nvPr>
            <p:ph type="ftr" sz="quarter" idx="11"/>
          </p:nvPr>
        </p:nvSpPr>
        <p:spPr/>
        <p:txBody>
          <a:bodyPr/>
          <a:lstStyle/>
          <a:p>
            <a:r>
              <a:rPr lang="en-US"/>
              <a:t>January 2024</a:t>
            </a:r>
            <a:endParaRPr lang="en-US" dirty="0"/>
          </a:p>
        </p:txBody>
      </p:sp>
    </p:spTree>
    <p:extLst>
      <p:ext uri="{BB962C8B-B14F-4D97-AF65-F5344CB8AC3E}">
        <p14:creationId xmlns:p14="http://schemas.microsoft.com/office/powerpoint/2010/main" val="1909065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3AA8-2D08-CF16-8DED-091B926C754C}"/>
              </a:ext>
            </a:extLst>
          </p:cNvPr>
          <p:cNvSpPr>
            <a:spLocks noGrp="1"/>
          </p:cNvSpPr>
          <p:nvPr>
            <p:ph type="title"/>
          </p:nvPr>
        </p:nvSpPr>
        <p:spPr>
          <a:xfrm>
            <a:off x="896472" y="973668"/>
            <a:ext cx="9556376" cy="706964"/>
          </a:xfrm>
        </p:spPr>
        <p:txBody>
          <a:bodyPr/>
          <a:lstStyle/>
          <a:p>
            <a:r>
              <a:rPr lang="en-US" dirty="0"/>
              <a:t>Summary, actions, and recommendations (continued)</a:t>
            </a:r>
          </a:p>
        </p:txBody>
      </p:sp>
      <p:sp>
        <p:nvSpPr>
          <p:cNvPr id="3" name="Content Placeholder 2">
            <a:extLst>
              <a:ext uri="{FF2B5EF4-FFF2-40B4-BE49-F238E27FC236}">
                <a16:creationId xmlns:a16="http://schemas.microsoft.com/office/drawing/2014/main" id="{342229FD-2342-AA38-D18F-92D173BAD131}"/>
              </a:ext>
            </a:extLst>
          </p:cNvPr>
          <p:cNvSpPr>
            <a:spLocks noGrp="1"/>
          </p:cNvSpPr>
          <p:nvPr>
            <p:ph idx="1"/>
          </p:nvPr>
        </p:nvSpPr>
        <p:spPr>
          <a:xfrm>
            <a:off x="1154954" y="2442135"/>
            <a:ext cx="10449303" cy="3606798"/>
          </a:xfrm>
        </p:spPr>
        <p:txBody>
          <a:bodyPr>
            <a:normAutofit/>
          </a:bodyPr>
          <a:lstStyle/>
          <a:p>
            <a:r>
              <a:rPr lang="en-US" dirty="0"/>
              <a:t>Only approximately 25% of retirees are ARCSE members; many retirees were not given the opportunity to volunteer through this survey</a:t>
            </a:r>
          </a:p>
          <a:p>
            <a:pPr lvl="1"/>
            <a:r>
              <a:rPr lang="en-US" dirty="0"/>
              <a:t>Ask states and State Conservationists to get a full list of retirees in their states (if available) </a:t>
            </a:r>
          </a:p>
          <a:p>
            <a:pPr lvl="1"/>
            <a:r>
              <a:rPr lang="en-US" dirty="0"/>
              <a:t>Develop a (similar) short survey to find out if any of those retirees want to volunteer</a:t>
            </a:r>
          </a:p>
          <a:p>
            <a:pPr lvl="2"/>
            <a:r>
              <a:rPr lang="en-US" dirty="0"/>
              <a:t>For example, 3 questions – willingness to volunteer, skills/expertise, contact information</a:t>
            </a:r>
          </a:p>
          <a:p>
            <a:r>
              <a:rPr lang="en-US" dirty="0"/>
              <a:t>Many ARCSE retirees gave age as a reason for not volunteering</a:t>
            </a:r>
          </a:p>
          <a:p>
            <a:pPr lvl="1"/>
            <a:r>
              <a:rPr lang="en-US" dirty="0"/>
              <a:t>Work with NRCS State Conservationists to acquire information about staff who are soon to retire and ask them about volunteering just before or after they retire</a:t>
            </a:r>
          </a:p>
          <a:p>
            <a:pPr marL="457200" lvl="1" indent="0">
              <a:buNone/>
            </a:pPr>
            <a:endParaRPr lang="en-US" dirty="0"/>
          </a:p>
          <a:p>
            <a:endParaRPr lang="en-US" dirty="0"/>
          </a:p>
        </p:txBody>
      </p:sp>
      <p:sp>
        <p:nvSpPr>
          <p:cNvPr id="4" name="Footer Placeholder 3">
            <a:extLst>
              <a:ext uri="{FF2B5EF4-FFF2-40B4-BE49-F238E27FC236}">
                <a16:creationId xmlns:a16="http://schemas.microsoft.com/office/drawing/2014/main" id="{164E9686-6172-4F06-A8BD-FA1FDB89FB06}"/>
              </a:ext>
            </a:extLst>
          </p:cNvPr>
          <p:cNvSpPr>
            <a:spLocks noGrp="1"/>
          </p:cNvSpPr>
          <p:nvPr>
            <p:ph type="ftr" sz="quarter" idx="11"/>
          </p:nvPr>
        </p:nvSpPr>
        <p:spPr/>
        <p:txBody>
          <a:bodyPr/>
          <a:lstStyle/>
          <a:p>
            <a:r>
              <a:rPr lang="en-US"/>
              <a:t>January 2024</a:t>
            </a:r>
            <a:endParaRPr lang="en-US" dirty="0"/>
          </a:p>
        </p:txBody>
      </p:sp>
    </p:spTree>
    <p:extLst>
      <p:ext uri="{BB962C8B-B14F-4D97-AF65-F5344CB8AC3E}">
        <p14:creationId xmlns:p14="http://schemas.microsoft.com/office/powerpoint/2010/main" val="285788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FFE8D-2FD0-BCE0-6900-5B7654BEEC9A}"/>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486B619-93C7-2ABC-0411-0BEDD00687FF}"/>
              </a:ext>
            </a:extLst>
          </p:cNvPr>
          <p:cNvSpPr>
            <a:spLocks noGrp="1"/>
          </p:cNvSpPr>
          <p:nvPr>
            <p:ph sz="half" idx="1"/>
          </p:nvPr>
        </p:nvSpPr>
        <p:spPr/>
        <p:txBody>
          <a:bodyPr/>
          <a:lstStyle/>
          <a:p>
            <a:r>
              <a:rPr lang="en-US" dirty="0"/>
              <a:t>Contact information: </a:t>
            </a:r>
            <a:r>
              <a:rPr lang="en-US" dirty="0">
                <a:hlinkClick r:id="rId2"/>
              </a:rPr>
              <a:t>frank.clearfield@gmail.com</a:t>
            </a:r>
            <a:endParaRPr lang="en-US" dirty="0"/>
          </a:p>
          <a:p>
            <a:endParaRPr lang="en-US" dirty="0"/>
          </a:p>
          <a:p>
            <a:r>
              <a:rPr lang="en-US" dirty="0"/>
              <a:t>617-955-6093</a:t>
            </a:r>
          </a:p>
        </p:txBody>
      </p:sp>
      <p:sp>
        <p:nvSpPr>
          <p:cNvPr id="5" name="Footer Placeholder 4">
            <a:extLst>
              <a:ext uri="{FF2B5EF4-FFF2-40B4-BE49-F238E27FC236}">
                <a16:creationId xmlns:a16="http://schemas.microsoft.com/office/drawing/2014/main" id="{90E84925-685A-0810-5499-FEA43F1F1307}"/>
              </a:ext>
            </a:extLst>
          </p:cNvPr>
          <p:cNvSpPr>
            <a:spLocks noGrp="1"/>
          </p:cNvSpPr>
          <p:nvPr>
            <p:ph type="ftr" sz="quarter" idx="11"/>
          </p:nvPr>
        </p:nvSpPr>
        <p:spPr/>
        <p:txBody>
          <a:bodyPr/>
          <a:lstStyle/>
          <a:p>
            <a:r>
              <a:rPr lang="en-US"/>
              <a:t>January 2024</a:t>
            </a:r>
          </a:p>
        </p:txBody>
      </p:sp>
      <p:pic>
        <p:nvPicPr>
          <p:cNvPr id="11" name="Content Placeholder 10">
            <a:extLst>
              <a:ext uri="{FF2B5EF4-FFF2-40B4-BE49-F238E27FC236}">
                <a16:creationId xmlns:a16="http://schemas.microsoft.com/office/drawing/2014/main" id="{E187C58D-5CED-576A-5AF1-FA1A65BD5A5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8101" y="2866931"/>
            <a:ext cx="2430322" cy="2390697"/>
          </a:xfrm>
        </p:spPr>
      </p:pic>
    </p:spTree>
    <p:extLst>
      <p:ext uri="{BB962C8B-B14F-4D97-AF65-F5344CB8AC3E}">
        <p14:creationId xmlns:p14="http://schemas.microsoft.com/office/powerpoint/2010/main" val="38088334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3111</TotalTime>
  <Words>948</Words>
  <Application>Microsoft Office PowerPoint</Application>
  <PresentationFormat>Widescreen</PresentationFormat>
  <Paragraphs>94</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Century Gothic</vt:lpstr>
      <vt:lpstr>Wingdings 3</vt:lpstr>
      <vt:lpstr>Ion Boardroom</vt:lpstr>
      <vt:lpstr>Custom Design</vt:lpstr>
      <vt:lpstr>ARCSE Survey Results</vt:lpstr>
      <vt:lpstr>Methods</vt:lpstr>
      <vt:lpstr>Sample  </vt:lpstr>
      <vt:lpstr>Purposes </vt:lpstr>
      <vt:lpstr>Results - Programs</vt:lpstr>
      <vt:lpstr>Are you interested in participating in:</vt:lpstr>
      <vt:lpstr>Respondents selection of activity(ies)</vt:lpstr>
      <vt:lpstr>PowerPoint Presentation</vt:lpstr>
      <vt:lpstr>Top selections of skills (n=66)</vt:lpstr>
      <vt:lpstr>Why they don’t want to volunteer</vt:lpstr>
      <vt:lpstr>Results - Communications</vt:lpstr>
      <vt:lpstr>Rating ARCSE Communications methods (1-5 scale)</vt:lpstr>
      <vt:lpstr>Non-responses of communications question </vt:lpstr>
      <vt:lpstr>Communications summary </vt:lpstr>
      <vt:lpstr>Summary, actions, and recommendations</vt:lpstr>
      <vt:lpstr>Summary, actions, and recommendations (continued)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ARCSE Survey</dc:title>
  <dc:creator>Frank Clearfield</dc:creator>
  <cp:lastModifiedBy>Frank Clearfield</cp:lastModifiedBy>
  <cp:revision>4</cp:revision>
  <cp:lastPrinted>2024-01-01T20:53:13Z</cp:lastPrinted>
  <dcterms:created xsi:type="dcterms:W3CDTF">2023-12-23T17:51:17Z</dcterms:created>
  <dcterms:modified xsi:type="dcterms:W3CDTF">2024-01-06T13:53:40Z</dcterms:modified>
</cp:coreProperties>
</file>