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 id="2147483714" r:id="rId2"/>
  </p:sldMasterIdLst>
  <p:notesMasterIdLst>
    <p:notesMasterId r:id="rId37"/>
  </p:notesMasterIdLst>
  <p:sldIdLst>
    <p:sldId id="256" r:id="rId3"/>
    <p:sldId id="259" r:id="rId4"/>
    <p:sldId id="509" r:id="rId5"/>
    <p:sldId id="486" r:id="rId6"/>
    <p:sldId id="277" r:id="rId7"/>
    <p:sldId id="487" r:id="rId8"/>
    <p:sldId id="278" r:id="rId9"/>
    <p:sldId id="279" r:id="rId10"/>
    <p:sldId id="491" r:id="rId11"/>
    <p:sldId id="510" r:id="rId12"/>
    <p:sldId id="488" r:id="rId13"/>
    <p:sldId id="377" r:id="rId14"/>
    <p:sldId id="493" r:id="rId15"/>
    <p:sldId id="376" r:id="rId16"/>
    <p:sldId id="499" r:id="rId17"/>
    <p:sldId id="498" r:id="rId18"/>
    <p:sldId id="506" r:id="rId19"/>
    <p:sldId id="504" r:id="rId20"/>
    <p:sldId id="501" r:id="rId21"/>
    <p:sldId id="503" r:id="rId22"/>
    <p:sldId id="273" r:id="rId23"/>
    <p:sldId id="497" r:id="rId24"/>
    <p:sldId id="485" r:id="rId25"/>
    <p:sldId id="512" r:id="rId26"/>
    <p:sldId id="284" r:id="rId27"/>
    <p:sldId id="511" r:id="rId28"/>
    <p:sldId id="505" r:id="rId29"/>
    <p:sldId id="299" r:id="rId30"/>
    <p:sldId id="300" r:id="rId31"/>
    <p:sldId id="490" r:id="rId32"/>
    <p:sldId id="375" r:id="rId33"/>
    <p:sldId id="481" r:id="rId34"/>
    <p:sldId id="265" r:id="rId35"/>
    <p:sldId id="275" r:id="rId36"/>
  </p:sldIdLst>
  <p:sldSz cx="12192000" cy="6858000"/>
  <p:notesSz cx="9309100" cy="7023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72" autoAdjust="0"/>
    <p:restoredTop sz="94755" autoAdjust="0"/>
  </p:normalViewPr>
  <p:slideViewPr>
    <p:cSldViewPr snapToGrid="0">
      <p:cViewPr varScale="1">
        <p:scale>
          <a:sx n="113" d="100"/>
          <a:sy n="113" d="100"/>
        </p:scale>
        <p:origin x="832" y="176"/>
      </p:cViewPr>
      <p:guideLst/>
    </p:cSldViewPr>
  </p:slideViewPr>
  <p:outlineViewPr>
    <p:cViewPr>
      <p:scale>
        <a:sx n="33" d="100"/>
        <a:sy n="33" d="100"/>
      </p:scale>
      <p:origin x="0" y="-1382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3943" cy="352375"/>
          </a:xfrm>
          <a:prstGeom prst="rect">
            <a:avLst/>
          </a:prstGeom>
        </p:spPr>
        <p:txBody>
          <a:bodyPr vert="horz" lIns="93324" tIns="46662" rIns="93324" bIns="46662" rtlCol="0"/>
          <a:lstStyle>
            <a:lvl1pPr algn="l">
              <a:defRPr sz="1200"/>
            </a:lvl1pPr>
          </a:lstStyle>
          <a:p>
            <a:endParaRPr lang="en-US" dirty="0"/>
          </a:p>
        </p:txBody>
      </p:sp>
      <p:sp>
        <p:nvSpPr>
          <p:cNvPr id="3" name="Date Placeholder 2"/>
          <p:cNvSpPr>
            <a:spLocks noGrp="1"/>
          </p:cNvSpPr>
          <p:nvPr>
            <p:ph type="dt" idx="1"/>
          </p:nvPr>
        </p:nvSpPr>
        <p:spPr>
          <a:xfrm>
            <a:off x="5273003" y="0"/>
            <a:ext cx="4033943" cy="352375"/>
          </a:xfrm>
          <a:prstGeom prst="rect">
            <a:avLst/>
          </a:prstGeom>
        </p:spPr>
        <p:txBody>
          <a:bodyPr vert="horz" lIns="93324" tIns="46662" rIns="93324" bIns="46662" rtlCol="0"/>
          <a:lstStyle>
            <a:lvl1pPr algn="r">
              <a:defRPr sz="1200"/>
            </a:lvl1pPr>
          </a:lstStyle>
          <a:p>
            <a:fld id="{F3D4F611-E20F-476B-B810-CA18CC48AE4B}" type="datetimeFigureOut">
              <a:rPr lang="en-US" smtClean="0"/>
              <a:t>8/7/23</a:t>
            </a:fld>
            <a:endParaRPr lang="en-US" dirty="0"/>
          </a:p>
        </p:txBody>
      </p:sp>
      <p:sp>
        <p:nvSpPr>
          <p:cNvPr id="4" name="Slide Image Placeholder 3"/>
          <p:cNvSpPr>
            <a:spLocks noGrp="1" noRot="1" noChangeAspect="1"/>
          </p:cNvSpPr>
          <p:nvPr>
            <p:ph type="sldImg" idx="2"/>
          </p:nvPr>
        </p:nvSpPr>
        <p:spPr>
          <a:xfrm>
            <a:off x="2547938" y="877888"/>
            <a:ext cx="4213225" cy="2370137"/>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930910" y="3379866"/>
            <a:ext cx="7447280" cy="2765346"/>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70726"/>
            <a:ext cx="4033943" cy="352374"/>
          </a:xfrm>
          <a:prstGeom prst="rect">
            <a:avLst/>
          </a:prstGeom>
        </p:spPr>
        <p:txBody>
          <a:bodyPr vert="horz" lIns="93324" tIns="46662" rIns="93324" bIns="46662"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73003" y="6670726"/>
            <a:ext cx="4033943" cy="352374"/>
          </a:xfrm>
          <a:prstGeom prst="rect">
            <a:avLst/>
          </a:prstGeom>
        </p:spPr>
        <p:txBody>
          <a:bodyPr vert="horz" lIns="93324" tIns="46662" rIns="93324" bIns="46662" rtlCol="0" anchor="b"/>
          <a:lstStyle>
            <a:lvl1pPr algn="r">
              <a:defRPr sz="1200"/>
            </a:lvl1pPr>
          </a:lstStyle>
          <a:p>
            <a:fld id="{25B0292E-291A-43CF-A810-303BBE9781AD}" type="slidenum">
              <a:rPr lang="en-US" smtClean="0"/>
              <a:t>‹#›</a:t>
            </a:fld>
            <a:endParaRPr lang="en-US" dirty="0"/>
          </a:p>
        </p:txBody>
      </p:sp>
    </p:spTree>
    <p:extLst>
      <p:ext uri="{BB962C8B-B14F-4D97-AF65-F5344CB8AC3E}">
        <p14:creationId xmlns:p14="http://schemas.microsoft.com/office/powerpoint/2010/main" val="4077335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Iowa’s Changing Agriculture &amp; </a:t>
            </a:r>
          </a:p>
        </p:txBody>
      </p:sp>
      <p:sp>
        <p:nvSpPr>
          <p:cNvPr id="4" name="Slide Number Placeholder 3"/>
          <p:cNvSpPr>
            <a:spLocks noGrp="1"/>
          </p:cNvSpPr>
          <p:nvPr>
            <p:ph type="sldNum" sz="quarter" idx="5"/>
          </p:nvPr>
        </p:nvSpPr>
        <p:spPr/>
        <p:txBody>
          <a:bodyPr/>
          <a:lstStyle/>
          <a:p>
            <a:fld id="{25B0292E-291A-43CF-A810-303BBE9781AD}" type="slidenum">
              <a:rPr lang="en-US" smtClean="0"/>
              <a:t>1</a:t>
            </a:fld>
            <a:endParaRPr lang="en-US" dirty="0"/>
          </a:p>
        </p:txBody>
      </p:sp>
    </p:spTree>
    <p:extLst>
      <p:ext uri="{BB962C8B-B14F-4D97-AF65-F5344CB8AC3E}">
        <p14:creationId xmlns:p14="http://schemas.microsoft.com/office/powerpoint/2010/main" val="2152083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Soybeans first used for hay.  </a:t>
            </a:r>
          </a:p>
          <a:p>
            <a:r>
              <a:rPr lang="en-US" dirty="0"/>
              <a:t>In 1925 89% of farms were on a dirt road.   By 1950 it was 21%.</a:t>
            </a:r>
          </a:p>
          <a:p>
            <a:r>
              <a:rPr lang="en-US" dirty="0"/>
              <a:t>In 1925 on famers had phones, 10% had a tractor and electricity.   By 1950 80%+ had a tractor, electricity and phones. </a:t>
            </a:r>
          </a:p>
        </p:txBody>
      </p:sp>
      <p:sp>
        <p:nvSpPr>
          <p:cNvPr id="4" name="Slide Number Placeholder 3"/>
          <p:cNvSpPr>
            <a:spLocks noGrp="1"/>
          </p:cNvSpPr>
          <p:nvPr>
            <p:ph type="sldNum" sz="quarter" idx="5"/>
          </p:nvPr>
        </p:nvSpPr>
        <p:spPr/>
        <p:txBody>
          <a:bodyPr/>
          <a:lstStyle/>
          <a:p>
            <a:fld id="{25B0292E-291A-43CF-A810-303BBE9781AD}" type="slidenum">
              <a:rPr lang="en-US" smtClean="0"/>
              <a:t>6</a:t>
            </a:fld>
            <a:endParaRPr lang="en-US" dirty="0"/>
          </a:p>
        </p:txBody>
      </p:sp>
    </p:spTree>
    <p:extLst>
      <p:ext uri="{BB962C8B-B14F-4D97-AF65-F5344CB8AC3E}">
        <p14:creationId xmlns:p14="http://schemas.microsoft.com/office/powerpoint/2010/main" val="3490256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created by Standard Soil Conservation District Law</a:t>
            </a:r>
          </a:p>
          <a:p>
            <a:pPr defTabSz="933237">
              <a:defRPr/>
            </a:pPr>
            <a:r>
              <a:rPr lang="en-US" dirty="0"/>
              <a:t>water added making it the SWCD</a:t>
            </a:r>
          </a:p>
          <a:p>
            <a:pPr defTabSz="933237">
              <a:defRPr/>
            </a:pPr>
            <a:r>
              <a:rPr lang="en-US" dirty="0"/>
              <a:t>In 1940 Montgomery 91% of farms had cattle, 83% had hogs, mostly farrow to finish.  </a:t>
            </a:r>
          </a:p>
          <a:p>
            <a:endParaRPr lang="en-US" dirty="0"/>
          </a:p>
        </p:txBody>
      </p:sp>
      <p:sp>
        <p:nvSpPr>
          <p:cNvPr id="4" name="Slide Number Placeholder 3"/>
          <p:cNvSpPr>
            <a:spLocks noGrp="1"/>
          </p:cNvSpPr>
          <p:nvPr>
            <p:ph type="sldNum" sz="quarter" idx="5"/>
          </p:nvPr>
        </p:nvSpPr>
        <p:spPr/>
        <p:txBody>
          <a:bodyPr/>
          <a:lstStyle/>
          <a:p>
            <a:fld id="{25B0292E-291A-43CF-A810-303BBE9781AD}" type="slidenum">
              <a:rPr lang="en-US" smtClean="0"/>
              <a:t>7</a:t>
            </a:fld>
            <a:endParaRPr lang="en-US" dirty="0"/>
          </a:p>
        </p:txBody>
      </p:sp>
    </p:spTree>
    <p:extLst>
      <p:ext uri="{BB962C8B-B14F-4D97-AF65-F5344CB8AC3E}">
        <p14:creationId xmlns:p14="http://schemas.microsoft.com/office/powerpoint/2010/main" val="20539540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Iowa is an Ag State with an Urban Population</a:t>
            </a:r>
          </a:p>
        </p:txBody>
      </p:sp>
      <p:sp>
        <p:nvSpPr>
          <p:cNvPr id="4" name="Slide Number Placeholder 3"/>
          <p:cNvSpPr>
            <a:spLocks noGrp="1"/>
          </p:cNvSpPr>
          <p:nvPr>
            <p:ph type="sldNum" sz="quarter" idx="5"/>
          </p:nvPr>
        </p:nvSpPr>
        <p:spPr/>
        <p:txBody>
          <a:bodyPr/>
          <a:lstStyle/>
          <a:p>
            <a:fld id="{25B0292E-291A-43CF-A810-303BBE9781AD}" type="slidenum">
              <a:rPr lang="en-US" smtClean="0"/>
              <a:t>11</a:t>
            </a:fld>
            <a:endParaRPr lang="en-US" dirty="0"/>
          </a:p>
        </p:txBody>
      </p:sp>
    </p:spTree>
    <p:extLst>
      <p:ext uri="{BB962C8B-B14F-4D97-AF65-F5344CB8AC3E}">
        <p14:creationId xmlns:p14="http://schemas.microsoft.com/office/powerpoint/2010/main" val="3709193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2022</a:t>
            </a:r>
          </a:p>
          <a:p>
            <a:r>
              <a:rPr lang="en-US" dirty="0"/>
              <a:t>Chris Jones, Research Engineer, University of Iowa  </a:t>
            </a:r>
            <a:r>
              <a:rPr lang="en-US" dirty="0" err="1"/>
              <a:t>Iowa</a:t>
            </a:r>
            <a:r>
              <a:rPr lang="en-US" dirty="0"/>
              <a:t> is the #1 producer of manure in the country.   </a:t>
            </a:r>
          </a:p>
        </p:txBody>
      </p:sp>
      <p:sp>
        <p:nvSpPr>
          <p:cNvPr id="4" name="Slide Number Placeholder 3"/>
          <p:cNvSpPr>
            <a:spLocks noGrp="1"/>
          </p:cNvSpPr>
          <p:nvPr>
            <p:ph type="sldNum" sz="quarter" idx="5"/>
          </p:nvPr>
        </p:nvSpPr>
        <p:spPr/>
        <p:txBody>
          <a:bodyPr/>
          <a:lstStyle/>
          <a:p>
            <a:fld id="{25B0292E-291A-43CF-A810-303BBE9781AD}" type="slidenum">
              <a:rPr lang="en-US" smtClean="0"/>
              <a:t>12</a:t>
            </a:fld>
            <a:endParaRPr lang="en-US" dirty="0"/>
          </a:p>
        </p:txBody>
      </p:sp>
    </p:spTree>
    <p:extLst>
      <p:ext uri="{BB962C8B-B14F-4D97-AF65-F5344CB8AC3E}">
        <p14:creationId xmlns:p14="http://schemas.microsoft.com/office/powerpoint/2010/main" val="1257308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B0292E-291A-43CF-A810-303BBE9781AD}" type="slidenum">
              <a:rPr lang="en-US" smtClean="0"/>
              <a:t>13</a:t>
            </a:fld>
            <a:endParaRPr lang="en-US" dirty="0"/>
          </a:p>
        </p:txBody>
      </p:sp>
    </p:spTree>
    <p:extLst>
      <p:ext uri="{BB962C8B-B14F-4D97-AF65-F5344CB8AC3E}">
        <p14:creationId xmlns:p14="http://schemas.microsoft.com/office/powerpoint/2010/main" val="3431728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INREC – Iowa Nutrient Research &amp; Educational Council  Board of Directors: Iowa Farm Bureau, Agribusiness Association of Iowa, Livestock Producers, Iowa Corn, Soybean Producers, CCA, Fertilizer Retailers, Crop Production Companies, Fertilizer Manufacturers/ Wholesalers, Iowa Secretary of Ag, </a:t>
            </a:r>
            <a:r>
              <a:rPr lang="en-US"/>
              <a:t>ISU-Dean of Ag l</a:t>
            </a:r>
            <a:endParaRPr lang="en-US" dirty="0"/>
          </a:p>
        </p:txBody>
      </p:sp>
      <p:sp>
        <p:nvSpPr>
          <p:cNvPr id="4" name="Slide Number Placeholder 3"/>
          <p:cNvSpPr>
            <a:spLocks noGrp="1"/>
          </p:cNvSpPr>
          <p:nvPr>
            <p:ph type="sldNum" sz="quarter" idx="5"/>
          </p:nvPr>
        </p:nvSpPr>
        <p:spPr/>
        <p:txBody>
          <a:bodyPr/>
          <a:lstStyle/>
          <a:p>
            <a:fld id="{25B0292E-291A-43CF-A810-303BBE9781AD}" type="slidenum">
              <a:rPr lang="en-US" smtClean="0"/>
              <a:t>15</a:t>
            </a:fld>
            <a:endParaRPr lang="en-US" dirty="0"/>
          </a:p>
        </p:txBody>
      </p:sp>
    </p:spTree>
    <p:extLst>
      <p:ext uri="{BB962C8B-B14F-4D97-AF65-F5344CB8AC3E}">
        <p14:creationId xmlns:p14="http://schemas.microsoft.com/office/powerpoint/2010/main" val="1788934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dirty="0">
                <a:solidFill>
                  <a:srgbClr val="000000"/>
                </a:solidFill>
              </a:rPr>
              <a:t>3/2022, </a:t>
            </a:r>
            <a:r>
              <a:rPr lang="en-US" i="1" dirty="0">
                <a:solidFill>
                  <a:srgbClr val="000000"/>
                </a:solidFill>
              </a:rPr>
              <a:t>next states are MN with 8,600,000&amp; NC w/ 8,000,000</a:t>
            </a:r>
          </a:p>
          <a:p>
            <a:pPr defTabSz="933237">
              <a:defRPr/>
            </a:pPr>
            <a:r>
              <a:rPr lang="en-US" dirty="0">
                <a:solidFill>
                  <a:srgbClr val="000000"/>
                </a:solidFill>
              </a:rPr>
              <a:t>We have done a good job on the farmstead with point source manure</a:t>
            </a:r>
          </a:p>
          <a:p>
            <a:pPr defTabSz="933237">
              <a:defRPr/>
            </a:pPr>
            <a:r>
              <a:rPr lang="en-US" dirty="0">
                <a:solidFill>
                  <a:srgbClr val="000000"/>
                </a:solidFill>
              </a:rPr>
              <a:t>Swine – a lot of producers won the building and more or less custom feed the hogs, Integrators like Smithfield, Prestige own the hogs.    Some companies like Select own the building or lease it, own the hogs, and their employees raise the hogs.  </a:t>
            </a:r>
          </a:p>
          <a:p>
            <a:endParaRPr lang="en-US" dirty="0"/>
          </a:p>
        </p:txBody>
      </p:sp>
      <p:sp>
        <p:nvSpPr>
          <p:cNvPr id="4" name="Slide Number Placeholder 3"/>
          <p:cNvSpPr>
            <a:spLocks noGrp="1"/>
          </p:cNvSpPr>
          <p:nvPr>
            <p:ph type="sldNum" sz="quarter" idx="5"/>
          </p:nvPr>
        </p:nvSpPr>
        <p:spPr/>
        <p:txBody>
          <a:bodyPr/>
          <a:lstStyle/>
          <a:p>
            <a:fld id="{25B0292E-291A-43CF-A810-303BBE9781AD}" type="slidenum">
              <a:rPr lang="en-US" smtClean="0"/>
              <a:t>18</a:t>
            </a:fld>
            <a:endParaRPr lang="en-US" dirty="0"/>
          </a:p>
        </p:txBody>
      </p:sp>
    </p:spTree>
    <p:extLst>
      <p:ext uri="{BB962C8B-B14F-4D97-AF65-F5344CB8AC3E}">
        <p14:creationId xmlns:p14="http://schemas.microsoft.com/office/powerpoint/2010/main" val="858228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 Jones Univ of Iowa, retired – we have enough manure in Iowa to take care of 40% of our nutrient needs</a:t>
            </a:r>
          </a:p>
          <a:p>
            <a:r>
              <a:rPr lang="en-US" dirty="0"/>
              <a:t>INREC survey approximately 20% of our cropland receives manure</a:t>
            </a:r>
          </a:p>
        </p:txBody>
      </p:sp>
      <p:sp>
        <p:nvSpPr>
          <p:cNvPr id="4" name="Slide Number Placeholder 3"/>
          <p:cNvSpPr>
            <a:spLocks noGrp="1"/>
          </p:cNvSpPr>
          <p:nvPr>
            <p:ph type="sldNum" sz="quarter" idx="5"/>
          </p:nvPr>
        </p:nvSpPr>
        <p:spPr/>
        <p:txBody>
          <a:bodyPr/>
          <a:lstStyle/>
          <a:p>
            <a:fld id="{25B0292E-291A-43CF-A810-303BBE9781AD}" type="slidenum">
              <a:rPr lang="en-US" smtClean="0"/>
              <a:t>19</a:t>
            </a:fld>
            <a:endParaRPr lang="en-US" dirty="0"/>
          </a:p>
        </p:txBody>
      </p:sp>
    </p:spTree>
    <p:extLst>
      <p:ext uri="{BB962C8B-B14F-4D97-AF65-F5344CB8AC3E}">
        <p14:creationId xmlns:p14="http://schemas.microsoft.com/office/powerpoint/2010/main" val="29773088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solidFill>
                  <a:srgbClr val="000000"/>
                </a:solidFill>
              </a:rPr>
              <a:t>Green Eye Technology – Green Eye, John Deere - See &amp; Spray, Trimble - Weed Seeker 2 (Trimble)</a:t>
            </a:r>
          </a:p>
          <a:p>
            <a:r>
              <a:rPr lang="en-US" dirty="0"/>
              <a:t>Metagenomics sequencing </a:t>
            </a:r>
          </a:p>
        </p:txBody>
      </p:sp>
      <p:sp>
        <p:nvSpPr>
          <p:cNvPr id="4" name="Slide Number Placeholder 3"/>
          <p:cNvSpPr>
            <a:spLocks noGrp="1"/>
          </p:cNvSpPr>
          <p:nvPr>
            <p:ph type="sldNum" sz="quarter" idx="5"/>
          </p:nvPr>
        </p:nvSpPr>
        <p:spPr/>
        <p:txBody>
          <a:bodyPr/>
          <a:lstStyle/>
          <a:p>
            <a:fld id="{25B0292E-291A-43CF-A810-303BBE9781AD}" type="slidenum">
              <a:rPr lang="en-US" smtClean="0"/>
              <a:t>20</a:t>
            </a:fld>
            <a:endParaRPr lang="en-US" dirty="0"/>
          </a:p>
        </p:txBody>
      </p:sp>
    </p:spTree>
    <p:extLst>
      <p:ext uri="{BB962C8B-B14F-4D97-AF65-F5344CB8AC3E}">
        <p14:creationId xmlns:p14="http://schemas.microsoft.com/office/powerpoint/2010/main" val="30304631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demand information, i.e., can look at several combine monitors &amp; see everything the operator sees.</a:t>
            </a:r>
          </a:p>
          <a:p>
            <a:r>
              <a:rPr lang="en-US" dirty="0"/>
              <a:t>Autonomous Tractors coming – around the clock planting.    Need to cover large acres.</a:t>
            </a:r>
          </a:p>
        </p:txBody>
      </p:sp>
      <p:sp>
        <p:nvSpPr>
          <p:cNvPr id="4" name="Slide Number Placeholder 3"/>
          <p:cNvSpPr>
            <a:spLocks noGrp="1"/>
          </p:cNvSpPr>
          <p:nvPr>
            <p:ph type="sldNum" sz="quarter" idx="5"/>
          </p:nvPr>
        </p:nvSpPr>
        <p:spPr/>
        <p:txBody>
          <a:bodyPr/>
          <a:lstStyle/>
          <a:p>
            <a:fld id="{25B0292E-291A-43CF-A810-303BBE9781AD}" type="slidenum">
              <a:rPr lang="en-US" smtClean="0"/>
              <a:t>21</a:t>
            </a:fld>
            <a:endParaRPr lang="en-US" dirty="0"/>
          </a:p>
        </p:txBody>
      </p:sp>
    </p:spTree>
    <p:extLst>
      <p:ext uri="{BB962C8B-B14F-4D97-AF65-F5344CB8AC3E}">
        <p14:creationId xmlns:p14="http://schemas.microsoft.com/office/powerpoint/2010/main" val="27767743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dirty="0"/>
              <a:t>Easements Total acres in program – 1.2 million?????</a:t>
            </a:r>
          </a:p>
          <a:p>
            <a:pPr defTabSz="933237">
              <a:defRPr/>
            </a:pPr>
            <a:r>
              <a:rPr lang="en-US" dirty="0"/>
              <a:t>Climate Smart USDA funded 141 nationally funded projects; 1,050 applications received.   </a:t>
            </a:r>
          </a:p>
          <a:p>
            <a:pPr defTabSz="933237">
              <a:defRPr/>
            </a:pPr>
            <a:r>
              <a:rPr lang="en-US" dirty="0"/>
              <a:t>Inflation Reduction Act – 75 billion over next 10 years</a:t>
            </a:r>
          </a:p>
          <a:p>
            <a:endParaRPr lang="en-US" dirty="0"/>
          </a:p>
        </p:txBody>
      </p:sp>
      <p:sp>
        <p:nvSpPr>
          <p:cNvPr id="4" name="Slide Number Placeholder 3"/>
          <p:cNvSpPr>
            <a:spLocks noGrp="1"/>
          </p:cNvSpPr>
          <p:nvPr>
            <p:ph type="sldNum" sz="quarter" idx="5"/>
          </p:nvPr>
        </p:nvSpPr>
        <p:spPr/>
        <p:txBody>
          <a:bodyPr/>
          <a:lstStyle/>
          <a:p>
            <a:fld id="{25B0292E-291A-43CF-A810-303BBE9781AD}" type="slidenum">
              <a:rPr lang="en-US" smtClean="0"/>
              <a:t>22</a:t>
            </a:fld>
            <a:endParaRPr lang="en-US" dirty="0"/>
          </a:p>
        </p:txBody>
      </p:sp>
    </p:spTree>
    <p:extLst>
      <p:ext uri="{BB962C8B-B14F-4D97-AF65-F5344CB8AC3E}">
        <p14:creationId xmlns:p14="http://schemas.microsoft.com/office/powerpoint/2010/main" val="8893739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B0292E-291A-43CF-A810-303BBE9781AD}" type="slidenum">
              <a:rPr lang="en-US" smtClean="0"/>
              <a:t>23</a:t>
            </a:fld>
            <a:endParaRPr lang="en-US" dirty="0"/>
          </a:p>
        </p:txBody>
      </p:sp>
    </p:spTree>
    <p:extLst>
      <p:ext uri="{BB962C8B-B14F-4D97-AF65-F5344CB8AC3E}">
        <p14:creationId xmlns:p14="http://schemas.microsoft.com/office/powerpoint/2010/main" val="2464951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conservation planner works for the landowner, </a:t>
            </a:r>
            <a:r>
              <a:rPr lang="en-US"/>
              <a:t>resource concern, and the taxpayer.   </a:t>
            </a:r>
            <a:endParaRPr lang="en-US" dirty="0"/>
          </a:p>
        </p:txBody>
      </p:sp>
      <p:sp>
        <p:nvSpPr>
          <p:cNvPr id="4" name="Slide Number Placeholder 3"/>
          <p:cNvSpPr>
            <a:spLocks noGrp="1"/>
          </p:cNvSpPr>
          <p:nvPr>
            <p:ph type="sldNum" sz="quarter" idx="5"/>
          </p:nvPr>
        </p:nvSpPr>
        <p:spPr/>
        <p:txBody>
          <a:bodyPr/>
          <a:lstStyle/>
          <a:p>
            <a:fld id="{25B0292E-291A-43CF-A810-303BBE9781AD}" type="slidenum">
              <a:rPr lang="en-US" smtClean="0"/>
              <a:t>25</a:t>
            </a:fld>
            <a:endParaRPr lang="en-US" dirty="0"/>
          </a:p>
        </p:txBody>
      </p:sp>
    </p:spTree>
    <p:extLst>
      <p:ext uri="{BB962C8B-B14F-4D97-AF65-F5344CB8AC3E}">
        <p14:creationId xmlns:p14="http://schemas.microsoft.com/office/powerpoint/2010/main" val="40571796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Times New Roman" panose="02020603050405020304" pitchFamily="18" charset="0"/>
              </a:rPr>
              <a:t>That's our take on history and the future, let's discuss yours</a:t>
            </a:r>
            <a:endParaRPr lang="en-US"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25B0292E-291A-43CF-A810-303BBE9781AD}" type="slidenum">
              <a:rPr lang="en-US" smtClean="0"/>
              <a:t>26</a:t>
            </a:fld>
            <a:endParaRPr lang="en-US" dirty="0"/>
          </a:p>
        </p:txBody>
      </p:sp>
    </p:spTree>
    <p:extLst>
      <p:ext uri="{BB962C8B-B14F-4D97-AF65-F5344CB8AC3E}">
        <p14:creationId xmlns:p14="http://schemas.microsoft.com/office/powerpoint/2010/main" val="1316602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conservation planning process helps the planner and client accomplish the following: </a:t>
            </a:r>
          </a:p>
          <a:p>
            <a:r>
              <a:rPr lang="en-US" dirty="0"/>
              <a:t>(1) Help protect, conserve, and enhance natural resources </a:t>
            </a:r>
          </a:p>
          <a:p>
            <a:r>
              <a:rPr lang="en-US" dirty="0"/>
              <a:t>(2) Design alternatives that meet local resource planning criteria for identified resource issues </a:t>
            </a:r>
          </a:p>
          <a:p>
            <a:r>
              <a:rPr lang="en-US" dirty="0"/>
              <a:t>(3) Include human concerns for achieving sustainable agricultural systems </a:t>
            </a:r>
          </a:p>
          <a:p>
            <a:r>
              <a:rPr lang="en-US" dirty="0"/>
              <a:t>(4) Consider the effects of planned actions on interrelated geographical areas (i.e., </a:t>
            </a:r>
            <a:r>
              <a:rPr lang="en-US" b="0" dirty="0"/>
              <a:t>looking offsite</a:t>
            </a:r>
            <a:r>
              <a:rPr lang="en-US" dirty="0"/>
              <a:t>, beyond the planning unit boundary) </a:t>
            </a:r>
          </a:p>
          <a:p>
            <a:r>
              <a:rPr lang="en-US" dirty="0"/>
              <a:t>(5) Consider and explain the interaction between ecological communities and society </a:t>
            </a:r>
          </a:p>
          <a:p>
            <a:r>
              <a:rPr lang="en-US" dirty="0"/>
              <a:t>(6) Focus on </a:t>
            </a:r>
            <a:r>
              <a:rPr lang="en-US" b="1" dirty="0"/>
              <a:t>ecological principles </a:t>
            </a:r>
          </a:p>
          <a:p>
            <a:r>
              <a:rPr lang="en-US" dirty="0"/>
              <a:t>(7) Consider the effects, risks, and interactions of planned systems and practices </a:t>
            </a:r>
            <a:r>
              <a:rPr lang="en-US" b="1" dirty="0"/>
              <a:t>on the natural resources</a:t>
            </a:r>
            <a:r>
              <a:rPr lang="en-US" dirty="0"/>
              <a:t>, </a:t>
            </a:r>
            <a:r>
              <a:rPr lang="en-US" b="1" dirty="0"/>
              <a:t>as well as economic and social considerations </a:t>
            </a:r>
          </a:p>
          <a:p>
            <a:r>
              <a:rPr lang="en-US" dirty="0"/>
              <a:t>(8) Identify where indigenous stewardship methods might be needed or explored </a:t>
            </a:r>
          </a:p>
          <a:p>
            <a:r>
              <a:rPr lang="en-US" dirty="0"/>
              <a:t>(9) Assist with development of plans, regardless of scale, which will help achieve the client’s and society’s objectives </a:t>
            </a:r>
          </a:p>
          <a:p>
            <a:r>
              <a:rPr lang="en-US" dirty="0"/>
              <a:t>(10) Identify where knowledge, science, and technology need to be advanced </a:t>
            </a:r>
          </a:p>
          <a:p>
            <a:r>
              <a:rPr lang="en-US" dirty="0"/>
              <a:t>(11) Assist with meeting requirements for NEPA, which is incorporated into all steps and activities of the conservation planning process (see Section 600.41, “Integrating NEPA into the Planning Process,” for additional information) </a:t>
            </a:r>
          </a:p>
        </p:txBody>
      </p:sp>
      <p:sp>
        <p:nvSpPr>
          <p:cNvPr id="4" name="Slide Number Placeholder 3"/>
          <p:cNvSpPr>
            <a:spLocks noGrp="1"/>
          </p:cNvSpPr>
          <p:nvPr>
            <p:ph type="sldNum" sz="quarter" idx="10"/>
          </p:nvPr>
        </p:nvSpPr>
        <p:spPr/>
        <p:txBody>
          <a:bodyPr/>
          <a:lstStyle/>
          <a:p>
            <a:fld id="{BD1D2A17-DD74-471D-9354-66E34AA61C69}" type="slidenum">
              <a:rPr lang="en-US" smtClean="0"/>
              <a:t>28</a:t>
            </a:fld>
            <a:endParaRPr lang="en-US" dirty="0"/>
          </a:p>
        </p:txBody>
      </p:sp>
    </p:spTree>
    <p:extLst>
      <p:ext uri="{BB962C8B-B14F-4D97-AF65-F5344CB8AC3E}">
        <p14:creationId xmlns:p14="http://schemas.microsoft.com/office/powerpoint/2010/main" val="23285128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were not.  You order the Big Mac they give it to you.   They don’t look at you Body Mass Index or run a cholesterol test.  And say the fish sandwich might be a better option.  </a:t>
            </a:r>
          </a:p>
        </p:txBody>
      </p:sp>
      <p:sp>
        <p:nvSpPr>
          <p:cNvPr id="4" name="Slide Number Placeholder 3"/>
          <p:cNvSpPr>
            <a:spLocks noGrp="1"/>
          </p:cNvSpPr>
          <p:nvPr>
            <p:ph type="sldNum" sz="quarter" idx="10"/>
          </p:nvPr>
        </p:nvSpPr>
        <p:spPr/>
        <p:txBody>
          <a:bodyPr/>
          <a:lstStyle/>
          <a:p>
            <a:pPr defTabSz="476230">
              <a:defRPr/>
            </a:pPr>
            <a:fld id="{229EF8CF-76FD-4F33-8D4C-678DC3F2B8A1}" type="slidenum">
              <a:rPr lang="en-US">
                <a:solidFill>
                  <a:prstClr val="black"/>
                </a:solidFill>
                <a:latin typeface="Calibri" panose="020F0502020204030204"/>
              </a:rPr>
              <a:pPr defTabSz="476230">
                <a:defRPr/>
              </a:pPr>
              <a:t>29</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5791835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22550" y="893763"/>
            <a:ext cx="4287838" cy="2413000"/>
          </a:xfrm>
        </p:spPr>
      </p:sp>
      <p:sp>
        <p:nvSpPr>
          <p:cNvPr id="3" name="Notes Placeholder 2"/>
          <p:cNvSpPr>
            <a:spLocks noGrp="1"/>
          </p:cNvSpPr>
          <p:nvPr>
            <p:ph type="body" idx="1"/>
          </p:nvPr>
        </p:nvSpPr>
        <p:spPr/>
        <p:txBody>
          <a:bodyPr/>
          <a:lstStyle/>
          <a:p>
            <a:pPr eaLnBrk="1" hangingPunct="1"/>
            <a:r>
              <a:rPr lang="en-US" b="1" dirty="0"/>
              <a:t>Artist Depiction </a:t>
            </a:r>
            <a:r>
              <a:rPr lang="en-US" dirty="0"/>
              <a:t>of Top</a:t>
            </a:r>
            <a:r>
              <a:rPr lang="en-US" baseline="0" dirty="0"/>
              <a:t>soil loss in Adair County.   </a:t>
            </a:r>
            <a:r>
              <a:rPr lang="en-US" dirty="0"/>
              <a:t>1850 – 14”  1900 – 11.5”   1950 – 8.5”   1975 – 7.0”    2000 – 5.5”</a:t>
            </a:r>
          </a:p>
          <a:p>
            <a:pPr eaLnBrk="1" hangingPunct="1"/>
            <a:r>
              <a:rPr lang="en-US" dirty="0"/>
              <a:t>Interstate east bound mile marker 80</a:t>
            </a:r>
          </a:p>
          <a:p>
            <a:pPr eaLnBrk="1" hangingPunct="1"/>
            <a:r>
              <a:rPr lang="en-US" dirty="0"/>
              <a:t>Does anyone disagree</a:t>
            </a:r>
            <a:r>
              <a:rPr lang="en-US" baseline="0" dirty="0"/>
              <a:t> with the artist's numbers?</a:t>
            </a:r>
          </a:p>
          <a:p>
            <a:pPr eaLnBrk="1" hangingPunct="1"/>
            <a:r>
              <a:rPr lang="en-US" baseline="0" dirty="0"/>
              <a:t>Hard to get definitive numbers.    </a:t>
            </a:r>
            <a:endParaRPr lang="en-US" dirty="0"/>
          </a:p>
        </p:txBody>
      </p:sp>
      <p:sp>
        <p:nvSpPr>
          <p:cNvPr id="4" name="Slide Number Placeholder 3"/>
          <p:cNvSpPr>
            <a:spLocks noGrp="1"/>
          </p:cNvSpPr>
          <p:nvPr>
            <p:ph type="sldNum" sz="quarter" idx="10"/>
          </p:nvPr>
        </p:nvSpPr>
        <p:spPr/>
        <p:txBody>
          <a:bodyPr/>
          <a:lstStyle/>
          <a:p>
            <a:pPr defTabSz="466618">
              <a:defRPr/>
            </a:pPr>
            <a:fld id="{0284B15D-CFC9-491E-9834-57C0DEAA22D4}" type="slidenum">
              <a:rPr lang="en-US">
                <a:solidFill>
                  <a:prstClr val="black"/>
                </a:solidFill>
                <a:latin typeface="Calibri" panose="020F0502020204030204"/>
              </a:rPr>
              <a:pPr defTabSz="466618">
                <a:defRPr/>
              </a:pPr>
              <a:t>32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7770157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Figures from Dennis Eppling, Plymouth County Technician</a:t>
            </a:r>
          </a:p>
          <a:p>
            <a:r>
              <a:rPr lang="en-US" dirty="0"/>
              <a:t>Not sure on feet built today, maybe 50,000’ but haven’t built any in the last 2 years due to dry conditions</a:t>
            </a:r>
          </a:p>
        </p:txBody>
      </p:sp>
      <p:sp>
        <p:nvSpPr>
          <p:cNvPr id="4" name="Slide Number Placeholder 3"/>
          <p:cNvSpPr>
            <a:spLocks noGrp="1"/>
          </p:cNvSpPr>
          <p:nvPr>
            <p:ph type="sldNum" sz="quarter" idx="5"/>
          </p:nvPr>
        </p:nvSpPr>
        <p:spPr/>
        <p:txBody>
          <a:bodyPr/>
          <a:lstStyle/>
          <a:p>
            <a:fld id="{25B0292E-291A-43CF-A810-303BBE9781AD}" type="slidenum">
              <a:rPr lang="en-US" smtClean="0"/>
              <a:t>33</a:t>
            </a:fld>
            <a:endParaRPr lang="en-US" dirty="0"/>
          </a:p>
        </p:txBody>
      </p:sp>
    </p:spTree>
    <p:extLst>
      <p:ext uri="{BB962C8B-B14F-4D97-AF65-F5344CB8AC3E}">
        <p14:creationId xmlns:p14="http://schemas.microsoft.com/office/powerpoint/2010/main" val="3537264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A0E5D659-5AFE-47F4-8E0A-4F3CFFD99194}" type="datetimeFigureOut">
              <a:rPr lang="en-US" smtClean="0"/>
              <a:t>8/7/23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80997D-C8AD-4B58-8688-363E5AE52734}"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7055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E5D659-5AFE-47F4-8E0A-4F3CFFD99194}" type="datetimeFigureOut">
              <a:rPr lang="en-US" smtClean="0"/>
              <a:t>8/7/23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80997D-C8AD-4B58-8688-363E5AE52734}" type="slidenum">
              <a:rPr lang="en-US" smtClean="0"/>
              <a:t>‹#›</a:t>
            </a:fld>
            <a:endParaRPr lang="en-US" dirty="0"/>
          </a:p>
        </p:txBody>
      </p:sp>
    </p:spTree>
    <p:extLst>
      <p:ext uri="{BB962C8B-B14F-4D97-AF65-F5344CB8AC3E}">
        <p14:creationId xmlns:p14="http://schemas.microsoft.com/office/powerpoint/2010/main" val="4230896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E5D659-5AFE-47F4-8E0A-4F3CFFD99194}" type="datetimeFigureOut">
              <a:rPr lang="en-US" smtClean="0"/>
              <a:t>8/7/23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80997D-C8AD-4B58-8688-363E5AE52734}"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6611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E5D659-5AFE-47F4-8E0A-4F3CFFD99194}" type="datetimeFigureOut">
              <a:rPr lang="en-US" smtClean="0"/>
              <a:t>8/7/23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A80997D-C8AD-4B58-8688-363E5AE52734}" type="slidenum">
              <a:rPr lang="en-US" smtClean="0"/>
              <a:t>‹#›</a:t>
            </a:fld>
            <a:endParaRPr lang="en-US" dirty="0"/>
          </a:p>
        </p:txBody>
      </p:sp>
    </p:spTree>
    <p:extLst>
      <p:ext uri="{BB962C8B-B14F-4D97-AF65-F5344CB8AC3E}">
        <p14:creationId xmlns:p14="http://schemas.microsoft.com/office/powerpoint/2010/main" val="1914792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E5D659-5AFE-47F4-8E0A-4F3CFFD99194}" type="datetimeFigureOut">
              <a:rPr lang="en-US" smtClean="0"/>
              <a:t>8/7/23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A80997D-C8AD-4B58-8688-363E5AE52734}" type="slidenum">
              <a:rPr lang="en-US" smtClean="0"/>
              <a:t>‹#›</a:t>
            </a:fld>
            <a:endParaRPr lang="en-US" dirty="0"/>
          </a:p>
        </p:txBody>
      </p:sp>
    </p:spTree>
    <p:extLst>
      <p:ext uri="{BB962C8B-B14F-4D97-AF65-F5344CB8AC3E}">
        <p14:creationId xmlns:p14="http://schemas.microsoft.com/office/powerpoint/2010/main" val="340276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E5D659-5AFE-47F4-8E0A-4F3CFFD99194}" type="datetimeFigureOut">
              <a:rPr lang="en-US" smtClean="0"/>
              <a:t>8/7/23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A80997D-C8AD-4B58-8688-363E5AE52734}" type="slidenum">
              <a:rPr lang="en-US" smtClean="0"/>
              <a:t>‹#›</a:t>
            </a:fld>
            <a:endParaRPr lang="en-US" dirty="0"/>
          </a:p>
        </p:txBody>
      </p:sp>
    </p:spTree>
    <p:extLst>
      <p:ext uri="{BB962C8B-B14F-4D97-AF65-F5344CB8AC3E}">
        <p14:creationId xmlns:p14="http://schemas.microsoft.com/office/powerpoint/2010/main" val="3685593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E5D659-5AFE-47F4-8E0A-4F3CFFD99194}" type="datetimeFigureOut">
              <a:rPr lang="en-US" smtClean="0"/>
              <a:t>8/7/23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A80997D-C8AD-4B58-8688-363E5AE52734}" type="slidenum">
              <a:rPr lang="en-US" smtClean="0"/>
              <a:t>‹#›</a:t>
            </a:fld>
            <a:endParaRPr lang="en-US" dirty="0"/>
          </a:p>
        </p:txBody>
      </p:sp>
    </p:spTree>
    <p:extLst>
      <p:ext uri="{BB962C8B-B14F-4D97-AF65-F5344CB8AC3E}">
        <p14:creationId xmlns:p14="http://schemas.microsoft.com/office/powerpoint/2010/main" val="191357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E5D659-5AFE-47F4-8E0A-4F3CFFD99194}" type="datetimeFigureOut">
              <a:rPr lang="en-US" smtClean="0"/>
              <a:t>8/7/23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A80997D-C8AD-4B58-8688-363E5AE52734}" type="slidenum">
              <a:rPr lang="en-US" smtClean="0"/>
              <a:t>‹#›</a:t>
            </a:fld>
            <a:endParaRPr lang="en-US" dirty="0"/>
          </a:p>
        </p:txBody>
      </p:sp>
    </p:spTree>
    <p:extLst>
      <p:ext uri="{BB962C8B-B14F-4D97-AF65-F5344CB8AC3E}">
        <p14:creationId xmlns:p14="http://schemas.microsoft.com/office/powerpoint/2010/main" val="3900846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E5D659-5AFE-47F4-8E0A-4F3CFFD99194}" type="datetimeFigureOut">
              <a:rPr lang="en-US" smtClean="0"/>
              <a:t>8/7/23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A80997D-C8AD-4B58-8688-363E5AE52734}"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6089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E5D659-5AFE-47F4-8E0A-4F3CFFD99194}" type="datetimeFigureOut">
              <a:rPr lang="en-US" smtClean="0"/>
              <a:t>8/7/23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80997D-C8AD-4B58-8688-363E5AE52734}" type="slidenum">
              <a:rPr lang="en-US" smtClean="0"/>
              <a:t>‹#›</a:t>
            </a:fld>
            <a:endParaRPr lang="en-US" dirty="0"/>
          </a:p>
        </p:txBody>
      </p:sp>
    </p:spTree>
    <p:extLst>
      <p:ext uri="{BB962C8B-B14F-4D97-AF65-F5344CB8AC3E}">
        <p14:creationId xmlns:p14="http://schemas.microsoft.com/office/powerpoint/2010/main" val="3223583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E5D659-5AFE-47F4-8E0A-4F3CFFD99194}" type="datetimeFigureOut">
              <a:rPr lang="en-US" smtClean="0"/>
              <a:t>8/7/23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80997D-C8AD-4B58-8688-363E5AE52734}" type="slidenum">
              <a:rPr lang="en-US" smtClean="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58096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609600" y="3699804"/>
            <a:ext cx="110744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Title 27"/>
          <p:cNvSpPr>
            <a:spLocks noGrp="1"/>
          </p:cNvSpPr>
          <p:nvPr>
            <p:ph type="ctrTitle"/>
          </p:nvPr>
        </p:nvSpPr>
        <p:spPr>
          <a:xfrm>
            <a:off x="609600" y="1433732"/>
            <a:ext cx="110744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a:t>Click to edit Master title style</a:t>
            </a:r>
          </a:p>
        </p:txBody>
      </p:sp>
      <p:cxnSp>
        <p:nvCxnSpPr>
          <p:cNvPr id="8" name="Straight Connector 7"/>
          <p:cNvCxnSpPr/>
          <p:nvPr/>
        </p:nvCxnSpPr>
        <p:spPr>
          <a:xfrm>
            <a:off x="1951501" y="3550126"/>
            <a:ext cx="39624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278099" y="3550126"/>
            <a:ext cx="39624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6053797" y="3526302"/>
            <a:ext cx="6096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defTabSz="914400" fontAlgn="base">
              <a:spcBef>
                <a:spcPct val="0"/>
              </a:spcBef>
              <a:spcAft>
                <a:spcPct val="0"/>
              </a:spcAft>
            </a:pPr>
            <a:endParaRPr lang="en-US" sz="1800" dirty="0">
              <a:solidFill>
                <a:prstClr val="white"/>
              </a:solidFill>
            </a:endParaRPr>
          </a:p>
        </p:txBody>
      </p:sp>
      <p:sp>
        <p:nvSpPr>
          <p:cNvPr id="15" name="Date Placeholder 14"/>
          <p:cNvSpPr>
            <a:spLocks noGrp="1"/>
          </p:cNvSpPr>
          <p:nvPr>
            <p:ph type="dt" sz="half" idx="10"/>
          </p:nvPr>
        </p:nvSpPr>
        <p:spPr/>
        <p:txBody>
          <a:bodyPr/>
          <a:lstStyle/>
          <a:p>
            <a:pPr>
              <a:defRPr/>
            </a:pPr>
            <a:fld id="{2AA214D0-077E-4AAF-8535-70EEE1E2F30E}" type="datetimeFigureOut">
              <a:rPr lang="en-US" smtClean="0">
                <a:solidFill>
                  <a:srgbClr val="FEFAC9"/>
                </a:solidFill>
              </a:rPr>
              <a:pPr>
                <a:defRPr/>
              </a:pPr>
              <a:t>8/7/23</a:t>
            </a:fld>
            <a:endParaRPr lang="en-US" dirty="0">
              <a:solidFill>
                <a:srgbClr val="FEFAC9"/>
              </a:solidFill>
            </a:endParaRPr>
          </a:p>
        </p:txBody>
      </p:sp>
      <p:sp>
        <p:nvSpPr>
          <p:cNvPr id="16" name="Slide Number Placeholder 15"/>
          <p:cNvSpPr>
            <a:spLocks noGrp="1"/>
          </p:cNvSpPr>
          <p:nvPr>
            <p:ph type="sldNum" sz="quarter" idx="11"/>
          </p:nvPr>
        </p:nvSpPr>
        <p:spPr/>
        <p:txBody>
          <a:bodyPr/>
          <a:lstStyle/>
          <a:p>
            <a:pPr>
              <a:defRPr/>
            </a:pPr>
            <a:fld id="{D92E0A6D-A27F-489E-8B8C-74607A42E5EF}" type="slidenum">
              <a:rPr lang="en-US" smtClean="0">
                <a:solidFill>
                  <a:srgbClr val="FEFAC9"/>
                </a:solidFill>
              </a:rPr>
              <a:pPr>
                <a:defRPr/>
              </a:pPr>
              <a:t>‹#›</a:t>
            </a:fld>
            <a:endParaRPr lang="en-US" dirty="0">
              <a:solidFill>
                <a:srgbClr val="FEFAC9"/>
              </a:solidFill>
            </a:endParaRPr>
          </a:p>
        </p:txBody>
      </p:sp>
      <p:sp>
        <p:nvSpPr>
          <p:cNvPr id="17" name="Footer Placeholder 16"/>
          <p:cNvSpPr>
            <a:spLocks noGrp="1"/>
          </p:cNvSpPr>
          <p:nvPr>
            <p:ph type="ftr" sz="quarter" idx="12"/>
          </p:nvPr>
        </p:nvSpPr>
        <p:spPr/>
        <p:txBody>
          <a:bodyPr/>
          <a:lstStyle/>
          <a:p>
            <a:pPr>
              <a:defRPr/>
            </a:pPr>
            <a:endParaRPr lang="en-US" dirty="0">
              <a:solidFill>
                <a:srgbClr val="FEFAC9"/>
              </a:solidFill>
            </a:endParaRPr>
          </a:p>
        </p:txBody>
      </p:sp>
    </p:spTree>
    <p:extLst>
      <p:ext uri="{BB962C8B-B14F-4D97-AF65-F5344CB8AC3E}">
        <p14:creationId xmlns:p14="http://schemas.microsoft.com/office/powerpoint/2010/main" val="10483671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609600" y="1524000"/>
            <a:ext cx="109728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4" name="Date Placeholder 13"/>
          <p:cNvSpPr>
            <a:spLocks noGrp="1"/>
          </p:cNvSpPr>
          <p:nvPr>
            <p:ph type="dt" sz="half" idx="14"/>
          </p:nvPr>
        </p:nvSpPr>
        <p:spPr/>
        <p:txBody>
          <a:bodyPr/>
          <a:lstStyle/>
          <a:p>
            <a:pPr>
              <a:defRPr/>
            </a:pPr>
            <a:fld id="{090B9320-15A5-4BA5-8429-4B4D14F8C0FF}" type="datetimeFigureOut">
              <a:rPr lang="en-US" smtClean="0">
                <a:solidFill>
                  <a:srgbClr val="FEFAC9"/>
                </a:solidFill>
              </a:rPr>
              <a:pPr>
                <a:defRPr/>
              </a:pPr>
              <a:t>8/7/23</a:t>
            </a:fld>
            <a:endParaRPr lang="en-US" dirty="0">
              <a:solidFill>
                <a:srgbClr val="FEFAC9"/>
              </a:solidFill>
            </a:endParaRPr>
          </a:p>
        </p:txBody>
      </p:sp>
      <p:sp>
        <p:nvSpPr>
          <p:cNvPr id="15" name="Slide Number Placeholder 14"/>
          <p:cNvSpPr>
            <a:spLocks noGrp="1"/>
          </p:cNvSpPr>
          <p:nvPr>
            <p:ph type="sldNum" sz="quarter" idx="15"/>
          </p:nvPr>
        </p:nvSpPr>
        <p:spPr/>
        <p:txBody>
          <a:bodyPr/>
          <a:lstStyle>
            <a:lvl1pPr algn="ctr">
              <a:defRPr/>
            </a:lvl1pPr>
          </a:lstStyle>
          <a:p>
            <a:pPr>
              <a:defRPr/>
            </a:pPr>
            <a:fld id="{DCA3CDAE-B3DB-48D9-87F0-730C17E24D26}" type="slidenum">
              <a:rPr lang="en-US" smtClean="0">
                <a:solidFill>
                  <a:srgbClr val="FEFAC9"/>
                </a:solidFill>
              </a:rPr>
              <a:pPr>
                <a:defRPr/>
              </a:pPr>
              <a:t>‹#›</a:t>
            </a:fld>
            <a:endParaRPr lang="en-US" dirty="0">
              <a:solidFill>
                <a:srgbClr val="FEFAC9"/>
              </a:solidFill>
            </a:endParaRPr>
          </a:p>
        </p:txBody>
      </p:sp>
      <p:sp>
        <p:nvSpPr>
          <p:cNvPr id="16" name="Footer Placeholder 15"/>
          <p:cNvSpPr>
            <a:spLocks noGrp="1"/>
          </p:cNvSpPr>
          <p:nvPr>
            <p:ph type="ftr" sz="quarter" idx="16"/>
          </p:nvPr>
        </p:nvSpPr>
        <p:spPr/>
        <p:txBody>
          <a:bodyPr/>
          <a:lstStyle/>
          <a:p>
            <a:pPr>
              <a:defRPr/>
            </a:pPr>
            <a:endParaRPr lang="en-US" dirty="0">
              <a:solidFill>
                <a:srgbClr val="FEFAC9"/>
              </a:solidFill>
            </a:endParaRPr>
          </a:p>
        </p:txBody>
      </p:sp>
      <p:sp>
        <p:nvSpPr>
          <p:cNvPr id="17" name="Title 16"/>
          <p:cNvSpPr>
            <a:spLocks noGrp="1"/>
          </p:cNvSpPr>
          <p:nvPr>
            <p:ph type="title"/>
          </p:nvPr>
        </p:nvSpPr>
        <p:spPr/>
        <p:txBody>
          <a:bodyPr rtlCol="0" anchor="b" anchorCtr="0"/>
          <a:lstStyle/>
          <a:p>
            <a:r>
              <a:rPr kumimoji="0" lang="en-US"/>
              <a:t>Click to edit Master title style</a:t>
            </a:r>
          </a:p>
        </p:txBody>
      </p:sp>
    </p:spTree>
    <p:extLst>
      <p:ext uri="{BB962C8B-B14F-4D97-AF65-F5344CB8AC3E}">
        <p14:creationId xmlns:p14="http://schemas.microsoft.com/office/powerpoint/2010/main" val="29949613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C3C51641-AC7B-4B2F-BDAA-BBA721101622}" type="datetimeFigureOut">
              <a:rPr lang="en-US" smtClean="0">
                <a:solidFill>
                  <a:srgbClr val="FEFAC9"/>
                </a:solidFill>
              </a:rPr>
              <a:pPr>
                <a:defRPr/>
              </a:pPr>
              <a:t>8/7/23</a:t>
            </a:fld>
            <a:endParaRPr lang="en-US" dirty="0">
              <a:solidFill>
                <a:srgbClr val="FEFAC9"/>
              </a:solidFill>
            </a:endParaRPr>
          </a:p>
        </p:txBody>
      </p:sp>
      <p:sp>
        <p:nvSpPr>
          <p:cNvPr id="5" name="Footer Placeholder 4"/>
          <p:cNvSpPr>
            <a:spLocks noGrp="1"/>
          </p:cNvSpPr>
          <p:nvPr>
            <p:ph type="ftr" sz="quarter" idx="11"/>
          </p:nvPr>
        </p:nvSpPr>
        <p:spPr/>
        <p:txBody>
          <a:bodyPr/>
          <a:lstStyle/>
          <a:p>
            <a:pPr>
              <a:defRPr/>
            </a:pPr>
            <a:endParaRPr lang="en-US" dirty="0">
              <a:solidFill>
                <a:srgbClr val="FEFAC9"/>
              </a:solidFill>
            </a:endParaRPr>
          </a:p>
        </p:txBody>
      </p:sp>
      <p:sp>
        <p:nvSpPr>
          <p:cNvPr id="6" name="Slide Number Placeholder 5"/>
          <p:cNvSpPr>
            <a:spLocks noGrp="1"/>
          </p:cNvSpPr>
          <p:nvPr>
            <p:ph type="sldNum" sz="quarter" idx="12"/>
          </p:nvPr>
        </p:nvSpPr>
        <p:spPr/>
        <p:txBody>
          <a:bodyPr/>
          <a:lstStyle/>
          <a:p>
            <a:pPr>
              <a:defRPr/>
            </a:pPr>
            <a:fld id="{9063484C-B637-4272-B90F-F7BAD41F641E}" type="slidenum">
              <a:rPr lang="en-US" smtClean="0">
                <a:solidFill>
                  <a:srgbClr val="FEFAC9"/>
                </a:solidFill>
              </a:rPr>
              <a:pPr>
                <a:defRPr/>
              </a:pPr>
              <a:t>‹#›</a:t>
            </a:fld>
            <a:endParaRPr lang="en-US" dirty="0">
              <a:solidFill>
                <a:srgbClr val="FEFAC9"/>
              </a:solidFill>
            </a:endParaRPr>
          </a:p>
        </p:txBody>
      </p:sp>
      <p:sp>
        <p:nvSpPr>
          <p:cNvPr id="2" name="Title 1"/>
          <p:cNvSpPr>
            <a:spLocks noGrp="1"/>
          </p:cNvSpPr>
          <p:nvPr>
            <p:ph type="title"/>
          </p:nvPr>
        </p:nvSpPr>
        <p:spPr>
          <a:xfrm>
            <a:off x="914400" y="3505200"/>
            <a:ext cx="105664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a:t>Click to edit Master title style</a:t>
            </a:r>
          </a:p>
        </p:txBody>
      </p:sp>
      <p:sp>
        <p:nvSpPr>
          <p:cNvPr id="3" name="Text Placeholder 2"/>
          <p:cNvSpPr>
            <a:spLocks noGrp="1"/>
          </p:cNvSpPr>
          <p:nvPr>
            <p:ph type="body" idx="1"/>
          </p:nvPr>
        </p:nvSpPr>
        <p:spPr>
          <a:xfrm>
            <a:off x="914400" y="4958864"/>
            <a:ext cx="105664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914400" y="4916993"/>
            <a:ext cx="105664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43994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fld id="{EE2A4150-0092-4150-8B6A-E865D23198B6}" type="datetimeFigureOut">
              <a:rPr lang="en-US" smtClean="0">
                <a:solidFill>
                  <a:srgbClr val="FEFAC9"/>
                </a:solidFill>
              </a:rPr>
              <a:pPr>
                <a:defRPr/>
              </a:pPr>
              <a:t>8/7/23</a:t>
            </a:fld>
            <a:endParaRPr lang="en-US" dirty="0">
              <a:solidFill>
                <a:srgbClr val="FEFAC9"/>
              </a:solidFill>
            </a:endParaRPr>
          </a:p>
        </p:txBody>
      </p:sp>
      <p:sp>
        <p:nvSpPr>
          <p:cNvPr id="6" name="Footer Placeholder 5"/>
          <p:cNvSpPr>
            <a:spLocks noGrp="1"/>
          </p:cNvSpPr>
          <p:nvPr>
            <p:ph type="ftr" sz="quarter" idx="11"/>
          </p:nvPr>
        </p:nvSpPr>
        <p:spPr/>
        <p:txBody>
          <a:bodyPr/>
          <a:lstStyle/>
          <a:p>
            <a:pPr>
              <a:defRPr/>
            </a:pPr>
            <a:endParaRPr lang="en-US" dirty="0">
              <a:solidFill>
                <a:srgbClr val="FEFAC9"/>
              </a:solidFill>
            </a:endParaRPr>
          </a:p>
        </p:txBody>
      </p:sp>
      <p:sp>
        <p:nvSpPr>
          <p:cNvPr id="7" name="Slide Number Placeholder 6"/>
          <p:cNvSpPr>
            <a:spLocks noGrp="1"/>
          </p:cNvSpPr>
          <p:nvPr>
            <p:ph type="sldNum" sz="quarter" idx="12"/>
          </p:nvPr>
        </p:nvSpPr>
        <p:spPr/>
        <p:txBody>
          <a:bodyPr/>
          <a:lstStyle/>
          <a:p>
            <a:pPr>
              <a:defRPr/>
            </a:pPr>
            <a:fld id="{5E56D1E3-5B08-4B74-AF4F-738C049C4F07}" type="slidenum">
              <a:rPr lang="en-US" smtClean="0">
                <a:solidFill>
                  <a:srgbClr val="FEFAC9"/>
                </a:solidFill>
              </a:rPr>
              <a:pPr>
                <a:defRPr/>
              </a:pPr>
              <a:t>‹#›</a:t>
            </a:fld>
            <a:endParaRPr lang="en-US" dirty="0">
              <a:solidFill>
                <a:srgbClr val="FEFAC9"/>
              </a:solidFill>
            </a:endParaRPr>
          </a:p>
        </p:txBody>
      </p:sp>
      <p:sp>
        <p:nvSpPr>
          <p:cNvPr id="2" name="Title 1"/>
          <p:cNvSpPr>
            <a:spLocks noGrp="1"/>
          </p:cNvSpPr>
          <p:nvPr>
            <p:ph type="title"/>
          </p:nvPr>
        </p:nvSpPr>
        <p:spPr/>
        <p:txBody>
          <a:bodyPr/>
          <a:lstStyle/>
          <a:p>
            <a:r>
              <a:rPr kumimoji="0" lang="en-US"/>
              <a:t>Click to edit Master title style</a:t>
            </a:r>
          </a:p>
        </p:txBody>
      </p:sp>
      <p:sp>
        <p:nvSpPr>
          <p:cNvPr id="11" name="Content Placeholder 10"/>
          <p:cNvSpPr>
            <a:spLocks noGrp="1"/>
          </p:cNvSpPr>
          <p:nvPr>
            <p:ph sz="half" idx="1"/>
          </p:nvPr>
        </p:nvSpPr>
        <p:spPr>
          <a:xfrm>
            <a:off x="609600" y="1524000"/>
            <a:ext cx="5413248"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6197600" y="1524000"/>
            <a:ext cx="5413248"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091409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47538426-E6B1-4853-975A-A16B34AA2C59}" type="slidenum">
              <a:rPr lang="en-US" smtClean="0">
                <a:solidFill>
                  <a:srgbClr val="FEFAC9"/>
                </a:solidFill>
              </a:rPr>
              <a:pPr>
                <a:defRPr/>
              </a:pPr>
              <a:t>‹#›</a:t>
            </a:fld>
            <a:endParaRPr lang="en-US" dirty="0">
              <a:solidFill>
                <a:srgbClr val="FEFAC9"/>
              </a:solidFill>
            </a:endParaRPr>
          </a:p>
        </p:txBody>
      </p:sp>
      <p:sp>
        <p:nvSpPr>
          <p:cNvPr id="8" name="Footer Placeholder 7"/>
          <p:cNvSpPr>
            <a:spLocks noGrp="1"/>
          </p:cNvSpPr>
          <p:nvPr>
            <p:ph type="ftr" sz="quarter" idx="11"/>
          </p:nvPr>
        </p:nvSpPr>
        <p:spPr/>
        <p:txBody>
          <a:bodyPr/>
          <a:lstStyle/>
          <a:p>
            <a:pPr>
              <a:defRPr/>
            </a:pPr>
            <a:endParaRPr lang="en-US" dirty="0">
              <a:solidFill>
                <a:srgbClr val="FEFAC9"/>
              </a:solidFill>
            </a:endParaRPr>
          </a:p>
        </p:txBody>
      </p:sp>
      <p:sp>
        <p:nvSpPr>
          <p:cNvPr id="7" name="Date Placeholder 6"/>
          <p:cNvSpPr>
            <a:spLocks noGrp="1"/>
          </p:cNvSpPr>
          <p:nvPr>
            <p:ph type="dt" sz="half" idx="10"/>
          </p:nvPr>
        </p:nvSpPr>
        <p:spPr/>
        <p:txBody>
          <a:bodyPr/>
          <a:lstStyle/>
          <a:p>
            <a:pPr>
              <a:defRPr/>
            </a:pPr>
            <a:fld id="{DB946292-CDC0-465D-A660-79D5654AF04A}" type="datetimeFigureOut">
              <a:rPr lang="en-US" smtClean="0">
                <a:solidFill>
                  <a:srgbClr val="FEFAC9"/>
                </a:solidFill>
              </a:rPr>
              <a:pPr>
                <a:defRPr/>
              </a:pPr>
              <a:t>8/7/23</a:t>
            </a:fld>
            <a:endParaRPr lang="en-US" dirty="0">
              <a:solidFill>
                <a:srgbClr val="FEFAC9"/>
              </a:solidFill>
            </a:endParaRPr>
          </a:p>
        </p:txBody>
      </p:sp>
      <p:sp>
        <p:nvSpPr>
          <p:cNvPr id="3" name="Text Placeholder 2"/>
          <p:cNvSpPr>
            <a:spLocks noGrp="1"/>
          </p:cNvSpPr>
          <p:nvPr>
            <p:ph type="body" idx="1"/>
          </p:nvPr>
        </p:nvSpPr>
        <p:spPr>
          <a:xfrm>
            <a:off x="609600" y="1399593"/>
            <a:ext cx="5386917"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609600" y="2201896"/>
            <a:ext cx="53848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6199717" y="2201896"/>
            <a:ext cx="53848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609600" y="155448"/>
            <a:ext cx="109728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6197600" y="1399593"/>
            <a:ext cx="5386917"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750593" y="2180219"/>
            <a:ext cx="499872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339840" y="2180219"/>
            <a:ext cx="499872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79937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a:defRPr/>
            </a:pPr>
            <a:fld id="{27E8E93D-B6E7-4640-A4F8-79F7AFAF780F}" type="datetimeFigureOut">
              <a:rPr lang="en-US" smtClean="0">
                <a:solidFill>
                  <a:srgbClr val="FEFAC9"/>
                </a:solidFill>
              </a:rPr>
              <a:pPr>
                <a:defRPr/>
              </a:pPr>
              <a:t>8/7/23</a:t>
            </a:fld>
            <a:endParaRPr lang="en-US" dirty="0">
              <a:solidFill>
                <a:srgbClr val="FEFAC9"/>
              </a:solidFill>
            </a:endParaRPr>
          </a:p>
        </p:txBody>
      </p:sp>
      <p:sp>
        <p:nvSpPr>
          <p:cNvPr id="4" name="Footer Placeholder 3"/>
          <p:cNvSpPr>
            <a:spLocks noGrp="1"/>
          </p:cNvSpPr>
          <p:nvPr>
            <p:ph type="ftr" sz="quarter" idx="11"/>
          </p:nvPr>
        </p:nvSpPr>
        <p:spPr/>
        <p:txBody>
          <a:bodyPr/>
          <a:lstStyle/>
          <a:p>
            <a:pPr>
              <a:defRPr/>
            </a:pPr>
            <a:endParaRPr lang="en-US" dirty="0">
              <a:solidFill>
                <a:srgbClr val="FEFAC9"/>
              </a:solidFill>
            </a:endParaRPr>
          </a:p>
        </p:txBody>
      </p:sp>
      <p:sp>
        <p:nvSpPr>
          <p:cNvPr id="5" name="Slide Number Placeholder 4"/>
          <p:cNvSpPr>
            <a:spLocks noGrp="1"/>
          </p:cNvSpPr>
          <p:nvPr>
            <p:ph type="sldNum" sz="quarter" idx="12"/>
          </p:nvPr>
        </p:nvSpPr>
        <p:spPr/>
        <p:txBody>
          <a:bodyPr/>
          <a:lstStyle/>
          <a:p>
            <a:pPr>
              <a:defRPr/>
            </a:pPr>
            <a:fld id="{AAD19098-717A-4F18-A663-C195CE1AD208}" type="slidenum">
              <a:rPr lang="en-US" smtClean="0">
                <a:solidFill>
                  <a:srgbClr val="FEFAC9"/>
                </a:solidFill>
              </a:rPr>
              <a:pPr>
                <a:defRPr/>
              </a:pPr>
              <a:t>‹#›</a:t>
            </a:fld>
            <a:endParaRPr lang="en-US" dirty="0">
              <a:solidFill>
                <a:srgbClr val="FEFAC9"/>
              </a:solidFill>
            </a:endParaRPr>
          </a:p>
        </p:txBody>
      </p:sp>
      <p:sp>
        <p:nvSpPr>
          <p:cNvPr id="2" name="Title 1"/>
          <p:cNvSpPr>
            <a:spLocks noGrp="1"/>
          </p:cNvSpPr>
          <p:nvPr>
            <p:ph type="title"/>
          </p:nvPr>
        </p:nvSpPr>
        <p:spPr/>
        <p:txBody>
          <a:bodyPr/>
          <a:lstStyle/>
          <a:p>
            <a:r>
              <a:rPr kumimoji="0" lang="en-US"/>
              <a:t>Click to edit Master title style</a:t>
            </a:r>
          </a:p>
        </p:txBody>
      </p:sp>
    </p:spTree>
    <p:extLst>
      <p:ext uri="{BB962C8B-B14F-4D97-AF65-F5344CB8AC3E}">
        <p14:creationId xmlns:p14="http://schemas.microsoft.com/office/powerpoint/2010/main" val="42023021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0A7D0A6-F6EF-40F5-9870-7C111B255BD8}" type="datetimeFigureOut">
              <a:rPr lang="en-US" smtClean="0">
                <a:solidFill>
                  <a:srgbClr val="FEFAC9"/>
                </a:solidFill>
              </a:rPr>
              <a:pPr>
                <a:defRPr/>
              </a:pPr>
              <a:t>8/7/23</a:t>
            </a:fld>
            <a:endParaRPr lang="en-US" dirty="0">
              <a:solidFill>
                <a:srgbClr val="FEFAC9"/>
              </a:solidFill>
            </a:endParaRPr>
          </a:p>
        </p:txBody>
      </p:sp>
      <p:sp>
        <p:nvSpPr>
          <p:cNvPr id="3" name="Footer Placeholder 2"/>
          <p:cNvSpPr>
            <a:spLocks noGrp="1"/>
          </p:cNvSpPr>
          <p:nvPr>
            <p:ph type="ftr" sz="quarter" idx="11"/>
          </p:nvPr>
        </p:nvSpPr>
        <p:spPr/>
        <p:txBody>
          <a:bodyPr/>
          <a:lstStyle/>
          <a:p>
            <a:pPr>
              <a:defRPr/>
            </a:pPr>
            <a:endParaRPr lang="en-US" dirty="0">
              <a:solidFill>
                <a:srgbClr val="FEFAC9"/>
              </a:solidFill>
            </a:endParaRPr>
          </a:p>
        </p:txBody>
      </p:sp>
      <p:sp>
        <p:nvSpPr>
          <p:cNvPr id="4" name="Slide Number Placeholder 3"/>
          <p:cNvSpPr>
            <a:spLocks noGrp="1"/>
          </p:cNvSpPr>
          <p:nvPr>
            <p:ph type="sldNum" sz="quarter" idx="12"/>
          </p:nvPr>
        </p:nvSpPr>
        <p:spPr/>
        <p:txBody>
          <a:bodyPr/>
          <a:lstStyle/>
          <a:p>
            <a:pPr>
              <a:defRPr/>
            </a:pPr>
            <a:fld id="{58683A05-BD02-4CE6-95D1-CCF469A7CD68}" type="slidenum">
              <a:rPr lang="en-US" smtClean="0">
                <a:solidFill>
                  <a:srgbClr val="FEFAC9"/>
                </a:solidFill>
              </a:rPr>
              <a:pPr>
                <a:defRPr/>
              </a:pPr>
              <a:t>‹#›</a:t>
            </a:fld>
            <a:endParaRPr lang="en-US" dirty="0">
              <a:solidFill>
                <a:srgbClr val="FEFAC9"/>
              </a:solidFill>
            </a:endParaRPr>
          </a:p>
        </p:txBody>
      </p:sp>
    </p:spTree>
    <p:extLst>
      <p:ext uri="{BB962C8B-B14F-4D97-AF65-F5344CB8AC3E}">
        <p14:creationId xmlns:p14="http://schemas.microsoft.com/office/powerpoint/2010/main" val="2765479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609600" y="457200"/>
            <a:ext cx="83312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042400" y="1600200"/>
            <a:ext cx="2645664"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9042400" y="457200"/>
            <a:ext cx="26416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p:txBody>
          <a:bodyPr/>
          <a:lstStyle/>
          <a:p>
            <a:pPr>
              <a:defRPr/>
            </a:pPr>
            <a:fld id="{1FFDA4AA-2F03-4B7F-BCB6-0E318AF49FB9}" type="datetimeFigureOut">
              <a:rPr lang="en-US" smtClean="0">
                <a:solidFill>
                  <a:srgbClr val="FEFAC9"/>
                </a:solidFill>
              </a:rPr>
              <a:pPr>
                <a:defRPr/>
              </a:pPr>
              <a:t>8/7/23</a:t>
            </a:fld>
            <a:endParaRPr lang="en-US" dirty="0">
              <a:solidFill>
                <a:srgbClr val="FEFAC9"/>
              </a:solidFill>
            </a:endParaRPr>
          </a:p>
        </p:txBody>
      </p:sp>
      <p:sp>
        <p:nvSpPr>
          <p:cNvPr id="9" name="Slide Number Placeholder 8"/>
          <p:cNvSpPr>
            <a:spLocks noGrp="1"/>
          </p:cNvSpPr>
          <p:nvPr>
            <p:ph type="sldNum" sz="quarter" idx="15"/>
          </p:nvPr>
        </p:nvSpPr>
        <p:spPr/>
        <p:txBody>
          <a:bodyPr/>
          <a:lstStyle/>
          <a:p>
            <a:pPr>
              <a:defRPr/>
            </a:pPr>
            <a:fld id="{6CA18E8B-07E2-4FC1-A4BF-950D41472CAE}" type="slidenum">
              <a:rPr lang="en-US" smtClean="0">
                <a:solidFill>
                  <a:srgbClr val="FEFAC9"/>
                </a:solidFill>
              </a:rPr>
              <a:pPr>
                <a:defRPr/>
              </a:pPr>
              <a:t>‹#›</a:t>
            </a:fld>
            <a:endParaRPr lang="en-US" dirty="0">
              <a:solidFill>
                <a:srgbClr val="FEFAC9"/>
              </a:solidFill>
            </a:endParaRPr>
          </a:p>
        </p:txBody>
      </p:sp>
      <p:sp>
        <p:nvSpPr>
          <p:cNvPr id="10" name="Footer Placeholder 9"/>
          <p:cNvSpPr>
            <a:spLocks noGrp="1"/>
          </p:cNvSpPr>
          <p:nvPr>
            <p:ph type="ftr" sz="quarter" idx="16"/>
          </p:nvPr>
        </p:nvSpPr>
        <p:spPr/>
        <p:txBody>
          <a:bodyPr/>
          <a:lstStyle/>
          <a:p>
            <a:pPr>
              <a:defRPr/>
            </a:pPr>
            <a:endParaRPr lang="en-US" dirty="0">
              <a:solidFill>
                <a:srgbClr val="FEFAC9"/>
              </a:solidFill>
            </a:endParaRPr>
          </a:p>
        </p:txBody>
      </p:sp>
    </p:spTree>
    <p:extLst>
      <p:ext uri="{BB962C8B-B14F-4D97-AF65-F5344CB8AC3E}">
        <p14:creationId xmlns:p14="http://schemas.microsoft.com/office/powerpoint/2010/main" val="33570945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39200" y="457200"/>
            <a:ext cx="2743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609600" y="457200"/>
            <a:ext cx="80264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dirty="0"/>
              <a:t>Click icon to add picture</a:t>
            </a:r>
          </a:p>
        </p:txBody>
      </p:sp>
      <p:sp>
        <p:nvSpPr>
          <p:cNvPr id="4" name="Text Placeholder 3"/>
          <p:cNvSpPr>
            <a:spLocks noGrp="1"/>
          </p:cNvSpPr>
          <p:nvPr>
            <p:ph type="body" sz="half" idx="2"/>
          </p:nvPr>
        </p:nvSpPr>
        <p:spPr>
          <a:xfrm>
            <a:off x="8839200" y="1600200"/>
            <a:ext cx="27432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p:txBody>
          <a:bodyPr/>
          <a:lstStyle/>
          <a:p>
            <a:pPr>
              <a:defRPr/>
            </a:pPr>
            <a:fld id="{3AA4E0DE-E745-440E-835F-08F4C8EE1BD8}" type="datetimeFigureOut">
              <a:rPr lang="en-US" smtClean="0">
                <a:solidFill>
                  <a:srgbClr val="FEFAC9"/>
                </a:solidFill>
              </a:rPr>
              <a:pPr>
                <a:defRPr/>
              </a:pPr>
              <a:t>8/7/23</a:t>
            </a:fld>
            <a:endParaRPr lang="en-US" dirty="0">
              <a:solidFill>
                <a:srgbClr val="FEFAC9"/>
              </a:solidFill>
            </a:endParaRPr>
          </a:p>
        </p:txBody>
      </p:sp>
      <p:sp>
        <p:nvSpPr>
          <p:cNvPr id="9" name="Slide Number Placeholder 8"/>
          <p:cNvSpPr>
            <a:spLocks noGrp="1"/>
          </p:cNvSpPr>
          <p:nvPr>
            <p:ph type="sldNum" sz="quarter" idx="11"/>
          </p:nvPr>
        </p:nvSpPr>
        <p:spPr/>
        <p:txBody>
          <a:bodyPr/>
          <a:lstStyle/>
          <a:p>
            <a:pPr>
              <a:defRPr/>
            </a:pPr>
            <a:fld id="{98E4D183-C928-45B3-A2ED-5F37CFF8BB37}" type="slidenum">
              <a:rPr lang="en-US" smtClean="0">
                <a:solidFill>
                  <a:srgbClr val="FEFAC9"/>
                </a:solidFill>
              </a:rPr>
              <a:pPr>
                <a:defRPr/>
              </a:pPr>
              <a:t>‹#›</a:t>
            </a:fld>
            <a:endParaRPr lang="en-US" dirty="0">
              <a:solidFill>
                <a:srgbClr val="FEFAC9"/>
              </a:solidFill>
            </a:endParaRPr>
          </a:p>
        </p:txBody>
      </p:sp>
      <p:sp>
        <p:nvSpPr>
          <p:cNvPr id="10" name="Footer Placeholder 9"/>
          <p:cNvSpPr>
            <a:spLocks noGrp="1"/>
          </p:cNvSpPr>
          <p:nvPr>
            <p:ph type="ftr" sz="quarter" idx="12"/>
          </p:nvPr>
        </p:nvSpPr>
        <p:spPr/>
        <p:txBody>
          <a:bodyPr/>
          <a:lstStyle/>
          <a:p>
            <a:pPr>
              <a:defRPr/>
            </a:pPr>
            <a:endParaRPr lang="en-US" dirty="0">
              <a:solidFill>
                <a:srgbClr val="FEFAC9"/>
              </a:solidFill>
            </a:endParaRPr>
          </a:p>
        </p:txBody>
      </p:sp>
    </p:spTree>
    <p:extLst>
      <p:ext uri="{BB962C8B-B14F-4D97-AF65-F5344CB8AC3E}">
        <p14:creationId xmlns:p14="http://schemas.microsoft.com/office/powerpoint/2010/main" val="29804453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AE137EDA-CE4C-403F-8D44-DD37EFA1E864}" type="datetimeFigureOut">
              <a:rPr lang="en-US" smtClean="0">
                <a:solidFill>
                  <a:srgbClr val="FEFAC9"/>
                </a:solidFill>
              </a:rPr>
              <a:pPr>
                <a:defRPr/>
              </a:pPr>
              <a:t>8/7/23</a:t>
            </a:fld>
            <a:endParaRPr lang="en-US" dirty="0">
              <a:solidFill>
                <a:srgbClr val="FEFAC9"/>
              </a:solidFill>
            </a:endParaRPr>
          </a:p>
        </p:txBody>
      </p:sp>
      <p:sp>
        <p:nvSpPr>
          <p:cNvPr id="5" name="Footer Placeholder 4"/>
          <p:cNvSpPr>
            <a:spLocks noGrp="1"/>
          </p:cNvSpPr>
          <p:nvPr>
            <p:ph type="ftr" sz="quarter" idx="11"/>
          </p:nvPr>
        </p:nvSpPr>
        <p:spPr/>
        <p:txBody>
          <a:bodyPr/>
          <a:lstStyle/>
          <a:p>
            <a:pPr>
              <a:defRPr/>
            </a:pPr>
            <a:endParaRPr lang="en-US" dirty="0">
              <a:solidFill>
                <a:srgbClr val="FEFAC9"/>
              </a:solidFill>
            </a:endParaRPr>
          </a:p>
        </p:txBody>
      </p:sp>
      <p:sp>
        <p:nvSpPr>
          <p:cNvPr id="6" name="Slide Number Placeholder 5"/>
          <p:cNvSpPr>
            <a:spLocks noGrp="1"/>
          </p:cNvSpPr>
          <p:nvPr>
            <p:ph type="sldNum" sz="quarter" idx="12"/>
          </p:nvPr>
        </p:nvSpPr>
        <p:spPr/>
        <p:txBody>
          <a:bodyPr/>
          <a:lstStyle/>
          <a:p>
            <a:pPr>
              <a:defRPr/>
            </a:pPr>
            <a:fld id="{9C35CE92-C011-4BC4-960C-B549883644D9}" type="slidenum">
              <a:rPr lang="en-US" smtClean="0">
                <a:solidFill>
                  <a:srgbClr val="FEFAC9"/>
                </a:solidFill>
              </a:rPr>
              <a:pPr>
                <a:defRPr/>
              </a:pPr>
              <a:t>‹#›</a:t>
            </a:fld>
            <a:endParaRPr lang="en-US" dirty="0">
              <a:solidFill>
                <a:srgbClr val="FEFAC9"/>
              </a:solidFill>
            </a:endParaRPr>
          </a:p>
        </p:txBody>
      </p:sp>
    </p:spTree>
    <p:extLst>
      <p:ext uri="{BB962C8B-B14F-4D97-AF65-F5344CB8AC3E}">
        <p14:creationId xmlns:p14="http://schemas.microsoft.com/office/powerpoint/2010/main" val="42719926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FC5E9DD2-AE06-48ED-9D23-DC763C89DBEC}" type="datetimeFigureOut">
              <a:rPr lang="en-US" smtClean="0">
                <a:solidFill>
                  <a:srgbClr val="FEFAC9"/>
                </a:solidFill>
              </a:rPr>
              <a:pPr>
                <a:defRPr/>
              </a:pPr>
              <a:t>8/7/23</a:t>
            </a:fld>
            <a:endParaRPr lang="en-US" dirty="0">
              <a:solidFill>
                <a:srgbClr val="FEFAC9"/>
              </a:solidFill>
            </a:endParaRPr>
          </a:p>
        </p:txBody>
      </p:sp>
      <p:sp>
        <p:nvSpPr>
          <p:cNvPr id="5" name="Footer Placeholder 4"/>
          <p:cNvSpPr>
            <a:spLocks noGrp="1"/>
          </p:cNvSpPr>
          <p:nvPr>
            <p:ph type="ftr" sz="quarter" idx="11"/>
          </p:nvPr>
        </p:nvSpPr>
        <p:spPr/>
        <p:txBody>
          <a:bodyPr/>
          <a:lstStyle/>
          <a:p>
            <a:pPr>
              <a:defRPr/>
            </a:pPr>
            <a:endParaRPr lang="en-US" dirty="0">
              <a:solidFill>
                <a:srgbClr val="FEFAC9"/>
              </a:solidFill>
            </a:endParaRPr>
          </a:p>
        </p:txBody>
      </p:sp>
      <p:sp>
        <p:nvSpPr>
          <p:cNvPr id="6" name="Slide Number Placeholder 5"/>
          <p:cNvSpPr>
            <a:spLocks noGrp="1"/>
          </p:cNvSpPr>
          <p:nvPr>
            <p:ph type="sldNum" sz="quarter" idx="12"/>
          </p:nvPr>
        </p:nvSpPr>
        <p:spPr/>
        <p:txBody>
          <a:bodyPr/>
          <a:lstStyle/>
          <a:p>
            <a:pPr>
              <a:defRPr/>
            </a:pPr>
            <a:fld id="{8578460E-FF4D-47B0-8659-64D6454345B2}" type="slidenum">
              <a:rPr lang="en-US" smtClean="0">
                <a:solidFill>
                  <a:srgbClr val="FEFAC9"/>
                </a:solidFill>
              </a:rPr>
              <a:pPr>
                <a:defRPr/>
              </a:pPr>
              <a:t>‹#›</a:t>
            </a:fld>
            <a:endParaRPr lang="en-US" dirty="0">
              <a:solidFill>
                <a:srgbClr val="FEFAC9"/>
              </a:solidFill>
            </a:endParaRPr>
          </a:p>
        </p:txBody>
      </p:sp>
    </p:spTree>
    <p:extLst>
      <p:ext uri="{BB962C8B-B14F-4D97-AF65-F5344CB8AC3E}">
        <p14:creationId xmlns:p14="http://schemas.microsoft.com/office/powerpoint/2010/main" val="40982665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8"/>
            <a:ext cx="10972800" cy="58594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18"/>
          <p:cNvSpPr>
            <a:spLocks noGrp="1" noChangeArrowheads="1"/>
          </p:cNvSpPr>
          <p:nvPr>
            <p:ph type="sldNum" sz="quarter" idx="10"/>
          </p:nvPr>
        </p:nvSpPr>
        <p:spPr/>
        <p:txBody>
          <a:bodyPr/>
          <a:lstStyle>
            <a:lvl1pPr>
              <a:defRPr/>
            </a:lvl1pPr>
          </a:lstStyle>
          <a:p>
            <a:pPr>
              <a:defRPr/>
            </a:pPr>
            <a:fld id="{33F09E5E-BEBE-4E43-B925-A0D1C7B97661}" type="slidenum">
              <a:rPr lang="en-US">
                <a:solidFill>
                  <a:srgbClr val="FEFAC9"/>
                </a:solidFill>
              </a:rPr>
              <a:pPr>
                <a:defRPr/>
              </a:pPr>
              <a:t>‹#›</a:t>
            </a:fld>
            <a:endParaRPr lang="en-US" dirty="0">
              <a:solidFill>
                <a:srgbClr val="FEFAC9"/>
              </a:solidFill>
            </a:endParaRPr>
          </a:p>
        </p:txBody>
      </p:sp>
      <p:sp>
        <p:nvSpPr>
          <p:cNvPr id="4" name="Rectangle 219"/>
          <p:cNvSpPr>
            <a:spLocks noGrp="1" noChangeArrowheads="1"/>
          </p:cNvSpPr>
          <p:nvPr>
            <p:ph type="dt" sz="half" idx="11"/>
          </p:nvPr>
        </p:nvSpPr>
        <p:spPr/>
        <p:txBody>
          <a:bodyPr/>
          <a:lstStyle>
            <a:lvl1pPr>
              <a:defRPr/>
            </a:lvl1pPr>
          </a:lstStyle>
          <a:p>
            <a:pPr>
              <a:defRPr/>
            </a:pPr>
            <a:endParaRPr lang="en-US" dirty="0">
              <a:solidFill>
                <a:srgbClr val="FEFAC9"/>
              </a:solidFill>
            </a:endParaRPr>
          </a:p>
        </p:txBody>
      </p:sp>
      <p:sp>
        <p:nvSpPr>
          <p:cNvPr id="5" name="Rectangle 220"/>
          <p:cNvSpPr>
            <a:spLocks noGrp="1" noChangeArrowheads="1"/>
          </p:cNvSpPr>
          <p:nvPr>
            <p:ph type="ftr" sz="quarter" idx="12"/>
          </p:nvPr>
        </p:nvSpPr>
        <p:spPr/>
        <p:txBody>
          <a:bodyPr/>
          <a:lstStyle>
            <a:lvl1pPr>
              <a:defRPr/>
            </a:lvl1pPr>
          </a:lstStyle>
          <a:p>
            <a:pPr>
              <a:defRPr/>
            </a:pPr>
            <a:endParaRPr lang="en-US" dirty="0">
              <a:solidFill>
                <a:srgbClr val="FEFAC9"/>
              </a:solidFill>
            </a:endParaRPr>
          </a:p>
        </p:txBody>
      </p:sp>
    </p:spTree>
    <p:extLst>
      <p:ext uri="{BB962C8B-B14F-4D97-AF65-F5344CB8AC3E}">
        <p14:creationId xmlns:p14="http://schemas.microsoft.com/office/powerpoint/2010/main" val="1049223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A0E5D659-5AFE-47F4-8E0A-4F3CFFD99194}" type="datetimeFigureOut">
              <a:rPr lang="en-US" smtClean="0"/>
              <a:t>8/7/23</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CA80997D-C8AD-4B58-8688-363E5AE52734}" type="slidenum">
              <a:rPr lang="en-US" smtClean="0"/>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924491"/>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609600" y="1447800"/>
            <a:ext cx="10972800" cy="46783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7721600" y="6203667"/>
            <a:ext cx="3454400" cy="384048"/>
          </a:xfrm>
          <a:prstGeom prst="rect">
            <a:avLst/>
          </a:prstGeom>
        </p:spPr>
        <p:txBody>
          <a:bodyPr vert="horz" anchor="ctr" anchorCtr="0"/>
          <a:lstStyle>
            <a:lvl1pPr algn="l" eaLnBrk="1" latinLnBrk="0" hangingPunct="1">
              <a:defRPr kumimoji="0" sz="1200">
                <a:solidFill>
                  <a:schemeClr val="tx2"/>
                </a:solidFill>
              </a:defRPr>
            </a:lvl1pPr>
          </a:lstStyle>
          <a:p>
            <a:pPr defTabSz="914400" fontAlgn="base">
              <a:spcBef>
                <a:spcPct val="0"/>
              </a:spcBef>
              <a:spcAft>
                <a:spcPct val="0"/>
              </a:spcAft>
              <a:defRPr/>
            </a:pPr>
            <a:fld id="{7FC03196-F848-4003-B88B-2263C23E3678}" type="datetimeFigureOut">
              <a:rPr lang="en-US" smtClean="0">
                <a:solidFill>
                  <a:srgbClr val="FEFAC9"/>
                </a:solidFill>
                <a:latin typeface="Arial" charset="0"/>
              </a:rPr>
              <a:pPr defTabSz="914400" fontAlgn="base">
                <a:spcBef>
                  <a:spcPct val="0"/>
                </a:spcBef>
                <a:spcAft>
                  <a:spcPct val="0"/>
                </a:spcAft>
                <a:defRPr/>
              </a:pPr>
              <a:t>8/7/23</a:t>
            </a:fld>
            <a:endParaRPr lang="en-US" dirty="0">
              <a:solidFill>
                <a:srgbClr val="FEFAC9"/>
              </a:solidFill>
              <a:latin typeface="Arial" charset="0"/>
            </a:endParaRPr>
          </a:p>
        </p:txBody>
      </p:sp>
      <p:sp>
        <p:nvSpPr>
          <p:cNvPr id="10" name="Footer Placeholder 9"/>
          <p:cNvSpPr>
            <a:spLocks noGrp="1"/>
          </p:cNvSpPr>
          <p:nvPr>
            <p:ph type="ftr" sz="quarter" idx="3"/>
          </p:nvPr>
        </p:nvSpPr>
        <p:spPr>
          <a:xfrm>
            <a:off x="2844800" y="6203667"/>
            <a:ext cx="4775200" cy="384048"/>
          </a:xfrm>
          <a:prstGeom prst="rect">
            <a:avLst/>
          </a:prstGeom>
        </p:spPr>
        <p:txBody>
          <a:bodyPr vert="horz" anchor="ctr" anchorCtr="0"/>
          <a:lstStyle>
            <a:lvl1pPr algn="r" eaLnBrk="1" latinLnBrk="0" hangingPunct="1">
              <a:defRPr kumimoji="0" sz="1200">
                <a:solidFill>
                  <a:schemeClr val="tx2"/>
                </a:solidFill>
              </a:defRPr>
            </a:lvl1pPr>
          </a:lstStyle>
          <a:p>
            <a:pPr defTabSz="914400" fontAlgn="base">
              <a:spcBef>
                <a:spcPct val="0"/>
              </a:spcBef>
              <a:spcAft>
                <a:spcPct val="0"/>
              </a:spcAft>
              <a:defRPr/>
            </a:pPr>
            <a:endParaRPr lang="en-US" dirty="0">
              <a:solidFill>
                <a:srgbClr val="FEFAC9"/>
              </a:solidFill>
              <a:latin typeface="Arial" charset="0"/>
            </a:endParaRPr>
          </a:p>
        </p:txBody>
      </p:sp>
      <p:sp>
        <p:nvSpPr>
          <p:cNvPr id="22" name="Slide Number Placeholder 21"/>
          <p:cNvSpPr>
            <a:spLocks noGrp="1"/>
          </p:cNvSpPr>
          <p:nvPr>
            <p:ph type="sldNum" sz="quarter" idx="4"/>
          </p:nvPr>
        </p:nvSpPr>
        <p:spPr>
          <a:xfrm>
            <a:off x="11214100" y="6181531"/>
            <a:ext cx="8128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pPr defTabSz="914400" fontAlgn="base">
              <a:spcBef>
                <a:spcPct val="0"/>
              </a:spcBef>
              <a:spcAft>
                <a:spcPct val="0"/>
              </a:spcAft>
              <a:defRPr/>
            </a:pPr>
            <a:fld id="{A5F4CD08-73F4-4321-AF87-E76DD5231FDD}" type="slidenum">
              <a:rPr lang="en-US" smtClean="0">
                <a:solidFill>
                  <a:srgbClr val="FEFAC9"/>
                </a:solidFill>
                <a:latin typeface="Arial" charset="0"/>
              </a:rPr>
              <a:pPr defTabSz="914400" fontAlgn="base">
                <a:spcBef>
                  <a:spcPct val="0"/>
                </a:spcBef>
                <a:spcAft>
                  <a:spcPct val="0"/>
                </a:spcAft>
                <a:defRPr/>
              </a:pPr>
              <a:t>‹#›</a:t>
            </a:fld>
            <a:endParaRPr lang="en-US" dirty="0">
              <a:solidFill>
                <a:srgbClr val="FEFAC9"/>
              </a:solidFill>
              <a:latin typeface="Arial" charset="0"/>
            </a:endParaRPr>
          </a:p>
        </p:txBody>
      </p:sp>
      <p:sp>
        <p:nvSpPr>
          <p:cNvPr id="5" name="Title Placeholder 4"/>
          <p:cNvSpPr>
            <a:spLocks noGrp="1"/>
          </p:cNvSpPr>
          <p:nvPr>
            <p:ph type="title"/>
          </p:nvPr>
        </p:nvSpPr>
        <p:spPr>
          <a:xfrm>
            <a:off x="609600" y="152400"/>
            <a:ext cx="10972800" cy="1219200"/>
          </a:xfrm>
          <a:prstGeom prst="rect">
            <a:avLst/>
          </a:prstGeom>
          <a:ln w="6350" cap="rnd">
            <a:noFill/>
          </a:ln>
        </p:spPr>
        <p:txBody>
          <a:bodyPr vert="horz" anchor="b" anchorCtr="0">
            <a:normAutofit/>
          </a:bodyPr>
          <a:lstStyle/>
          <a:p>
            <a:r>
              <a:rPr kumimoji="0" lang="en-US"/>
              <a:t>Click to edit Master title style</a:t>
            </a:r>
          </a:p>
        </p:txBody>
      </p:sp>
    </p:spTree>
    <p:extLst>
      <p:ext uri="{BB962C8B-B14F-4D97-AF65-F5344CB8AC3E}">
        <p14:creationId xmlns:p14="http://schemas.microsoft.com/office/powerpoint/2010/main" val="3208575969"/>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kevin.kuhn@usda.gov" TargetMode="Externa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25.jpeg"/><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1B45E-276A-608D-6DA2-6427D439EBB2}"/>
              </a:ext>
            </a:extLst>
          </p:cNvPr>
          <p:cNvSpPr>
            <a:spLocks noGrp="1"/>
          </p:cNvSpPr>
          <p:nvPr>
            <p:ph type="ctrTitle"/>
          </p:nvPr>
        </p:nvSpPr>
        <p:spPr/>
        <p:txBody>
          <a:bodyPr/>
          <a:lstStyle/>
          <a:p>
            <a:r>
              <a:rPr lang="en-US" dirty="0"/>
              <a:t>Iowa’s Agriculture &amp; Conservation History</a:t>
            </a:r>
          </a:p>
        </p:txBody>
      </p:sp>
      <p:sp>
        <p:nvSpPr>
          <p:cNvPr id="3" name="Subtitle 2">
            <a:extLst>
              <a:ext uri="{FF2B5EF4-FFF2-40B4-BE49-F238E27FC236}">
                <a16:creationId xmlns:a16="http://schemas.microsoft.com/office/drawing/2014/main" id="{AF08CA2E-0C4C-9FE5-6C74-7FC58965961A}"/>
              </a:ext>
            </a:extLst>
          </p:cNvPr>
          <p:cNvSpPr>
            <a:spLocks noGrp="1"/>
          </p:cNvSpPr>
          <p:nvPr>
            <p:ph type="subTitle" idx="1"/>
          </p:nvPr>
        </p:nvSpPr>
        <p:spPr/>
        <p:txBody>
          <a:bodyPr/>
          <a:lstStyle/>
          <a:p>
            <a:r>
              <a:rPr lang="en-US" dirty="0"/>
              <a:t>ARCSE at SWCS National Meeting</a:t>
            </a:r>
          </a:p>
          <a:p>
            <a:r>
              <a:rPr lang="en-US" dirty="0"/>
              <a:t>August 7</a:t>
            </a:r>
            <a:r>
              <a:rPr lang="en-US" baseline="30000" dirty="0"/>
              <a:t>th</a:t>
            </a:r>
            <a:r>
              <a:rPr lang="en-US" dirty="0"/>
              <a:t>, 2023</a:t>
            </a:r>
          </a:p>
        </p:txBody>
      </p:sp>
    </p:spTree>
    <p:extLst>
      <p:ext uri="{BB962C8B-B14F-4D97-AF65-F5344CB8AC3E}">
        <p14:creationId xmlns:p14="http://schemas.microsoft.com/office/powerpoint/2010/main" val="4157826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A74F7-24DE-2DB4-D4AA-D91ACD3B4147}"/>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07D3F011-97C3-2C23-0A9A-455877688173}"/>
              </a:ext>
            </a:extLst>
          </p:cNvPr>
          <p:cNvSpPr>
            <a:spLocks noGrp="1"/>
          </p:cNvSpPr>
          <p:nvPr>
            <p:ph type="body" idx="1"/>
          </p:nvPr>
        </p:nvSpPr>
        <p:spPr/>
        <p:txBody>
          <a:bodyPr/>
          <a:lstStyle/>
          <a:p>
            <a:r>
              <a:rPr lang="en-US" dirty="0"/>
              <a:t>Lyle Asell</a:t>
            </a:r>
          </a:p>
        </p:txBody>
      </p:sp>
      <p:sp>
        <p:nvSpPr>
          <p:cNvPr id="4" name="Content Placeholder 3">
            <a:extLst>
              <a:ext uri="{FF2B5EF4-FFF2-40B4-BE49-F238E27FC236}">
                <a16:creationId xmlns:a16="http://schemas.microsoft.com/office/drawing/2014/main" id="{2AA06F4B-61CB-3267-D948-9D4817E5ED85}"/>
              </a:ext>
            </a:extLst>
          </p:cNvPr>
          <p:cNvSpPr>
            <a:spLocks noGrp="1"/>
          </p:cNvSpPr>
          <p:nvPr>
            <p:ph sz="half" idx="2"/>
          </p:nvPr>
        </p:nvSpPr>
        <p:spPr/>
        <p:txBody>
          <a:bodyPr/>
          <a:lstStyle/>
          <a:p>
            <a:r>
              <a:rPr lang="en-US" dirty="0"/>
              <a:t>Retired NRCS Assistant State Conservationist</a:t>
            </a:r>
          </a:p>
          <a:p>
            <a:r>
              <a:rPr lang="en-US" dirty="0"/>
              <a:t>Retired (Interim) IDNR Director</a:t>
            </a:r>
          </a:p>
        </p:txBody>
      </p:sp>
      <p:sp>
        <p:nvSpPr>
          <p:cNvPr id="5" name="Text Placeholder 4">
            <a:extLst>
              <a:ext uri="{FF2B5EF4-FFF2-40B4-BE49-F238E27FC236}">
                <a16:creationId xmlns:a16="http://schemas.microsoft.com/office/drawing/2014/main" id="{45626B62-72B9-74D3-5DD2-E9A8E1FE8D85}"/>
              </a:ext>
            </a:extLst>
          </p:cNvPr>
          <p:cNvSpPr>
            <a:spLocks noGrp="1"/>
          </p:cNvSpPr>
          <p:nvPr>
            <p:ph type="body" sz="quarter" idx="3"/>
          </p:nvPr>
        </p:nvSpPr>
        <p:spPr/>
        <p:txBody>
          <a:bodyPr/>
          <a:lstStyle/>
          <a:p>
            <a:r>
              <a:rPr lang="en-US" dirty="0"/>
              <a:t>Kevin Kuhn</a:t>
            </a:r>
          </a:p>
        </p:txBody>
      </p:sp>
      <p:sp>
        <p:nvSpPr>
          <p:cNvPr id="6" name="Content Placeholder 5">
            <a:extLst>
              <a:ext uri="{FF2B5EF4-FFF2-40B4-BE49-F238E27FC236}">
                <a16:creationId xmlns:a16="http://schemas.microsoft.com/office/drawing/2014/main" id="{E7C70A5F-B347-0053-A6B2-923A104C849F}"/>
              </a:ext>
            </a:extLst>
          </p:cNvPr>
          <p:cNvSpPr>
            <a:spLocks noGrp="1"/>
          </p:cNvSpPr>
          <p:nvPr>
            <p:ph sz="quarter" idx="4"/>
          </p:nvPr>
        </p:nvSpPr>
        <p:spPr/>
        <p:txBody>
          <a:bodyPr/>
          <a:lstStyle/>
          <a:p>
            <a:r>
              <a:rPr lang="en-US" dirty="0"/>
              <a:t>NRCS Resource Conservationist </a:t>
            </a:r>
          </a:p>
          <a:p>
            <a:r>
              <a:rPr lang="en-US" dirty="0">
                <a:hlinkClick r:id="rId2"/>
              </a:rPr>
              <a:t>kevin.kuhn@usda.gov</a:t>
            </a:r>
            <a:endParaRPr lang="en-US" dirty="0"/>
          </a:p>
          <a:p>
            <a:endParaRPr lang="en-US" dirty="0"/>
          </a:p>
        </p:txBody>
      </p:sp>
    </p:spTree>
    <p:extLst>
      <p:ext uri="{BB962C8B-B14F-4D97-AF65-F5344CB8AC3E}">
        <p14:creationId xmlns:p14="http://schemas.microsoft.com/office/powerpoint/2010/main" val="2831946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0BA28970-3E8F-46CD-A302-42EE83668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4B4952-5724-7923-BCF3-97056ADD2466}"/>
              </a:ext>
            </a:extLst>
          </p:cNvPr>
          <p:cNvSpPr>
            <a:spLocks noGrp="1"/>
          </p:cNvSpPr>
          <p:nvPr>
            <p:ph type="title"/>
          </p:nvPr>
        </p:nvSpPr>
        <p:spPr>
          <a:xfrm>
            <a:off x="643467" y="643467"/>
            <a:ext cx="7164674" cy="5571066"/>
          </a:xfrm>
        </p:spPr>
        <p:txBody>
          <a:bodyPr vert="horz" lIns="91440" tIns="45720" rIns="91440" bIns="45720" rtlCol="0" anchor="ctr">
            <a:normAutofit/>
          </a:bodyPr>
          <a:lstStyle/>
          <a:p>
            <a:r>
              <a:rPr lang="en-US" sz="6600">
                <a:solidFill>
                  <a:schemeClr val="tx1">
                    <a:alpha val="80000"/>
                  </a:schemeClr>
                </a:solidFill>
              </a:rPr>
              <a:t>A Look Back</a:t>
            </a:r>
          </a:p>
        </p:txBody>
      </p:sp>
      <p:sp>
        <p:nvSpPr>
          <p:cNvPr id="3" name="Text Placeholder 2">
            <a:extLst>
              <a:ext uri="{FF2B5EF4-FFF2-40B4-BE49-F238E27FC236}">
                <a16:creationId xmlns:a16="http://schemas.microsoft.com/office/drawing/2014/main" id="{886D48F9-23F7-30B7-872F-3CCEF551EC95}"/>
              </a:ext>
            </a:extLst>
          </p:cNvPr>
          <p:cNvSpPr>
            <a:spLocks noGrp="1"/>
          </p:cNvSpPr>
          <p:nvPr>
            <p:ph type="body" idx="1"/>
          </p:nvPr>
        </p:nvSpPr>
        <p:spPr>
          <a:xfrm>
            <a:off x="11958287" y="803265"/>
            <a:ext cx="3096926" cy="5571066"/>
          </a:xfrm>
        </p:spPr>
        <p:txBody>
          <a:bodyPr vert="horz" lIns="91440" tIns="45720" rIns="91440" bIns="45720" rtlCol="0" anchor="ctr">
            <a:normAutofit/>
          </a:bodyPr>
          <a:lstStyle/>
          <a:p>
            <a:endParaRPr lang="en-US" sz="2000" dirty="0"/>
          </a:p>
        </p:txBody>
      </p:sp>
      <p:cxnSp>
        <p:nvCxnSpPr>
          <p:cNvPr id="16" name="Straight Connector 15">
            <a:extLst>
              <a:ext uri="{FF2B5EF4-FFF2-40B4-BE49-F238E27FC236}">
                <a16:creationId xmlns:a16="http://schemas.microsoft.com/office/drawing/2014/main" id="{47AE7893-212D-45CB-A5B0-AE377389AB3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39605"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26" name="Picture 2" descr="3,850,823 Farm Stock Photos - Free &amp; Royalty-Free Stock ...">
            <a:extLst>
              <a:ext uri="{FF2B5EF4-FFF2-40B4-BE49-F238E27FC236}">
                <a16:creationId xmlns:a16="http://schemas.microsoft.com/office/drawing/2014/main" id="{8DEC1980-4C14-9FF2-4B2C-1AEF4E153E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9255" y="2646886"/>
            <a:ext cx="2807917" cy="1564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3022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33220-6253-3012-3435-E6927456DD90}"/>
              </a:ext>
            </a:extLst>
          </p:cNvPr>
          <p:cNvSpPr>
            <a:spLocks noGrp="1"/>
          </p:cNvSpPr>
          <p:nvPr>
            <p:ph type="title"/>
          </p:nvPr>
        </p:nvSpPr>
        <p:spPr/>
        <p:txBody>
          <a:bodyPr/>
          <a:lstStyle/>
          <a:p>
            <a:r>
              <a:rPr lang="en-US" dirty="0"/>
              <a:t>Key Developmental Changes in time</a:t>
            </a:r>
          </a:p>
        </p:txBody>
      </p:sp>
      <p:sp>
        <p:nvSpPr>
          <p:cNvPr id="3" name="Content Placeholder 2">
            <a:extLst>
              <a:ext uri="{FF2B5EF4-FFF2-40B4-BE49-F238E27FC236}">
                <a16:creationId xmlns:a16="http://schemas.microsoft.com/office/drawing/2014/main" id="{8F418634-3B18-4231-81B9-249662DE3A21}"/>
              </a:ext>
            </a:extLst>
          </p:cNvPr>
          <p:cNvSpPr>
            <a:spLocks noGrp="1"/>
          </p:cNvSpPr>
          <p:nvPr>
            <p:ph idx="1"/>
          </p:nvPr>
        </p:nvSpPr>
        <p:spPr>
          <a:xfrm>
            <a:off x="1024128" y="2339267"/>
            <a:ext cx="9720073" cy="4023360"/>
          </a:xfrm>
        </p:spPr>
        <p:txBody>
          <a:bodyPr>
            <a:normAutofit/>
          </a:bodyPr>
          <a:lstStyle/>
          <a:p>
            <a:pPr marL="457200" indent="-457200">
              <a:lnSpc>
                <a:spcPct val="100000"/>
              </a:lnSpc>
              <a:buFont typeface="+mj-lt"/>
              <a:buAutoNum type="alphaUcPeriod"/>
            </a:pPr>
            <a:r>
              <a:rPr lang="en-US" dirty="0"/>
              <a:t>Iowa European pre-settlement</a:t>
            </a:r>
          </a:p>
          <a:p>
            <a:pPr lvl="1">
              <a:lnSpc>
                <a:spcPct val="100000"/>
              </a:lnSpc>
              <a:buFont typeface="Arial" panose="020B0604020202020204" pitchFamily="34" charset="0"/>
              <a:buChar char="•"/>
            </a:pPr>
            <a:r>
              <a:rPr lang="en-US" dirty="0"/>
              <a:t>home to several native American tribes</a:t>
            </a:r>
          </a:p>
          <a:p>
            <a:pPr lvl="1">
              <a:lnSpc>
                <a:spcPct val="100000"/>
              </a:lnSpc>
              <a:buFont typeface="Arial" panose="020B0604020202020204" pitchFamily="34" charset="0"/>
              <a:buChar char="•"/>
            </a:pPr>
            <a:r>
              <a:rPr lang="en-US" dirty="0"/>
              <a:t>tall grass prairie (75-80%) , oak savannah, forests, and wetlands</a:t>
            </a:r>
          </a:p>
          <a:p>
            <a:pPr lvl="1">
              <a:lnSpc>
                <a:spcPct val="100000"/>
              </a:lnSpc>
              <a:buFont typeface="Arial" panose="020B0604020202020204" pitchFamily="34" charset="0"/>
              <a:buChar char="•"/>
            </a:pPr>
            <a:r>
              <a:rPr lang="en-US" dirty="0"/>
              <a:t>Julian Dubuque 1788</a:t>
            </a:r>
          </a:p>
          <a:p>
            <a:pPr marL="457200" indent="-457200">
              <a:lnSpc>
                <a:spcPct val="120000"/>
              </a:lnSpc>
              <a:spcBef>
                <a:spcPts val="0"/>
              </a:spcBef>
              <a:spcAft>
                <a:spcPts val="0"/>
              </a:spcAft>
              <a:buFont typeface="+mj-lt"/>
              <a:buAutoNum type="alphaUcPeriod"/>
            </a:pPr>
            <a:r>
              <a:rPr lang="en-US" dirty="0"/>
              <a:t>Settlement </a:t>
            </a:r>
          </a:p>
          <a:p>
            <a:pPr lvl="1">
              <a:lnSpc>
                <a:spcPct val="120000"/>
              </a:lnSpc>
              <a:spcBef>
                <a:spcPts val="0"/>
              </a:spcBef>
              <a:spcAft>
                <a:spcPts val="0"/>
              </a:spcAft>
              <a:buFont typeface="Arial" panose="020B0604020202020204" pitchFamily="34" charset="0"/>
              <a:buChar char="•"/>
            </a:pPr>
            <a:r>
              <a:rPr lang="en-US" dirty="0"/>
              <a:t>1830s, </a:t>
            </a:r>
            <a:r>
              <a:rPr lang="en-US" sz="1400" dirty="0"/>
              <a:t>focus was on the forest lands</a:t>
            </a:r>
          </a:p>
          <a:p>
            <a:pPr lvl="1">
              <a:lnSpc>
                <a:spcPct val="120000"/>
              </a:lnSpc>
              <a:spcBef>
                <a:spcPts val="0"/>
              </a:spcBef>
              <a:spcAft>
                <a:spcPts val="0"/>
              </a:spcAft>
              <a:buFont typeface="Arial" panose="020B0604020202020204" pitchFamily="34" charset="0"/>
              <a:buChar char="•"/>
            </a:pPr>
            <a:r>
              <a:rPr lang="en-US" dirty="0"/>
              <a:t>1846 - Mormon migration, Iowa becomes a state</a:t>
            </a:r>
          </a:p>
          <a:p>
            <a:pPr lvl="1">
              <a:lnSpc>
                <a:spcPct val="120000"/>
              </a:lnSpc>
              <a:spcBef>
                <a:spcPts val="0"/>
              </a:spcBef>
              <a:spcAft>
                <a:spcPts val="0"/>
              </a:spcAft>
              <a:buFont typeface="Arial" panose="020B0604020202020204" pitchFamily="34" charset="0"/>
              <a:buChar char="•"/>
            </a:pPr>
            <a:r>
              <a:rPr lang="en-US" dirty="0"/>
              <a:t>1850s – population exploded</a:t>
            </a:r>
          </a:p>
          <a:p>
            <a:pPr lvl="1">
              <a:lnSpc>
                <a:spcPct val="120000"/>
              </a:lnSpc>
              <a:spcBef>
                <a:spcPts val="0"/>
              </a:spcBef>
              <a:spcAft>
                <a:spcPts val="0"/>
              </a:spcAft>
              <a:buFont typeface="Arial" panose="020B0604020202020204" pitchFamily="34" charset="0"/>
              <a:buChar char="•"/>
            </a:pPr>
            <a:r>
              <a:rPr lang="en-US" dirty="0"/>
              <a:t>1900 – prairie was gone, </a:t>
            </a:r>
            <a:r>
              <a:rPr lang="en-US" i="1" dirty="0"/>
              <a:t>less than 1% left, today 99.9% gone</a:t>
            </a:r>
          </a:p>
          <a:p>
            <a:pPr lvl="2">
              <a:lnSpc>
                <a:spcPct val="120000"/>
              </a:lnSpc>
              <a:spcBef>
                <a:spcPts val="0"/>
              </a:spcBef>
              <a:spcAft>
                <a:spcPts val="0"/>
              </a:spcAft>
              <a:buFont typeface="Courier New" panose="02070309020205020404" pitchFamily="49" charset="0"/>
              <a:buChar char="o"/>
            </a:pPr>
            <a:r>
              <a:rPr lang="en-US" dirty="0"/>
              <a:t>Land area 36 million acres, 30.5 m. farmland acres</a:t>
            </a:r>
          </a:p>
          <a:p>
            <a:pPr lvl="2">
              <a:lnSpc>
                <a:spcPct val="120000"/>
              </a:lnSpc>
              <a:spcBef>
                <a:spcPts val="0"/>
              </a:spcBef>
              <a:spcAft>
                <a:spcPts val="0"/>
              </a:spcAft>
              <a:buFont typeface="Courier New" panose="02070309020205020404" pitchFamily="49" charset="0"/>
              <a:buChar char="o"/>
            </a:pPr>
            <a:r>
              <a:rPr lang="en-US" dirty="0"/>
              <a:t>99 Counites – 87 rural, 12 urban</a:t>
            </a:r>
          </a:p>
          <a:p>
            <a:pPr lvl="2">
              <a:lnSpc>
                <a:spcPct val="120000"/>
              </a:lnSpc>
              <a:spcBef>
                <a:spcPts val="0"/>
              </a:spcBef>
              <a:spcAft>
                <a:spcPts val="0"/>
              </a:spcAft>
              <a:buFont typeface="Courier New" panose="02070309020205020404" pitchFamily="49" charset="0"/>
              <a:buChar char="o"/>
            </a:pPr>
            <a:r>
              <a:rPr lang="en-US" dirty="0"/>
              <a:t>many rural counties were at their maximum population, today are near ½ of their max. population</a:t>
            </a:r>
          </a:p>
          <a:p>
            <a:pPr lvl="1">
              <a:lnSpc>
                <a:spcPct val="120000"/>
              </a:lnSpc>
              <a:spcBef>
                <a:spcPts val="0"/>
              </a:spcBef>
              <a:spcAft>
                <a:spcPts val="0"/>
              </a:spcAft>
            </a:pPr>
            <a:endParaRPr lang="en-US" dirty="0"/>
          </a:p>
          <a:p>
            <a:pPr lvl="1">
              <a:lnSpc>
                <a:spcPct val="120000"/>
              </a:lnSpc>
              <a:spcBef>
                <a:spcPts val="0"/>
              </a:spcBef>
              <a:spcAft>
                <a:spcPts val="0"/>
              </a:spcAft>
            </a:pPr>
            <a:endParaRPr lang="en-US" dirty="0"/>
          </a:p>
          <a:p>
            <a:endParaRPr lang="en-US" dirty="0"/>
          </a:p>
        </p:txBody>
      </p:sp>
      <p:pic>
        <p:nvPicPr>
          <p:cNvPr id="1026" name="Picture 2" descr="Solomon D. Butcher: MONA collection artwork | MONA">
            <a:extLst>
              <a:ext uri="{FF2B5EF4-FFF2-40B4-BE49-F238E27FC236}">
                <a16:creationId xmlns:a16="http://schemas.microsoft.com/office/drawing/2014/main" id="{CA3C00E2-8E07-5D49-5BD5-F87D11B80F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56124" y="2599736"/>
            <a:ext cx="3944526" cy="1972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3530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17CD175-D631-C3E7-0CFE-081BF61A54BD}"/>
              </a:ext>
            </a:extLst>
          </p:cNvPr>
          <p:cNvPicPr>
            <a:picLocks noChangeAspect="1"/>
          </p:cNvPicPr>
          <p:nvPr/>
        </p:nvPicPr>
        <p:blipFill>
          <a:blip r:embed="rId2"/>
          <a:stretch>
            <a:fillRect/>
          </a:stretch>
        </p:blipFill>
        <p:spPr>
          <a:xfrm>
            <a:off x="1701362" y="0"/>
            <a:ext cx="8789276" cy="6858000"/>
          </a:xfrm>
          <a:prstGeom prst="rect">
            <a:avLst/>
          </a:prstGeom>
        </p:spPr>
      </p:pic>
    </p:spTree>
    <p:extLst>
      <p:ext uri="{BB962C8B-B14F-4D97-AF65-F5344CB8AC3E}">
        <p14:creationId xmlns:p14="http://schemas.microsoft.com/office/powerpoint/2010/main" val="1242683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8" name="Picture 4" descr="Old Wood Phone Old Wood Ring Phone Isolated on a White Background. antique telephone stock pictures, royalty-free photos &amp; images">
            <a:extLst>
              <a:ext uri="{FF2B5EF4-FFF2-40B4-BE49-F238E27FC236}">
                <a16:creationId xmlns:a16="http://schemas.microsoft.com/office/drawing/2014/main" id="{8DEBEC35-F401-C4A3-B053-FA65D90946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981" r="-3" b="12464"/>
          <a:stretch/>
        </p:blipFill>
        <p:spPr bwMode="auto">
          <a:xfrm>
            <a:off x="1" y="10"/>
            <a:ext cx="2934472" cy="331574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ome | Woodbury County Rural Electric Cooperative | Moville, Iowa">
            <a:extLst>
              <a:ext uri="{FF2B5EF4-FFF2-40B4-BE49-F238E27FC236}">
                <a16:creationId xmlns:a16="http://schemas.microsoft.com/office/drawing/2014/main" id="{F75A3D36-265E-EF32-B170-F9526ABC029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593" r="19309" b="-2"/>
          <a:stretch/>
        </p:blipFill>
        <p:spPr bwMode="auto">
          <a:xfrm>
            <a:off x="3394871" y="608390"/>
            <a:ext cx="1845658" cy="204054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570FB178-D0D1-73EF-A894-A9942CF0F00E}"/>
              </a:ext>
            </a:extLst>
          </p:cNvPr>
          <p:cNvSpPr>
            <a:spLocks noGrp="1"/>
          </p:cNvSpPr>
          <p:nvPr>
            <p:ph idx="1"/>
          </p:nvPr>
        </p:nvSpPr>
        <p:spPr>
          <a:xfrm>
            <a:off x="6825673" y="393192"/>
            <a:ext cx="4866794" cy="5916168"/>
          </a:xfrm>
        </p:spPr>
        <p:txBody>
          <a:bodyPr>
            <a:normAutofit/>
          </a:bodyPr>
          <a:lstStyle/>
          <a:p>
            <a:pPr marL="128016" lvl="1" indent="0">
              <a:spcBef>
                <a:spcPts val="0"/>
              </a:spcBef>
              <a:spcAft>
                <a:spcPts val="0"/>
              </a:spcAft>
              <a:buNone/>
            </a:pPr>
            <a:r>
              <a:rPr lang="en-US" sz="2000" dirty="0"/>
              <a:t>C.   20</a:t>
            </a:r>
            <a:r>
              <a:rPr lang="en-US" sz="2000" baseline="30000" dirty="0"/>
              <a:t>th</a:t>
            </a:r>
            <a:r>
              <a:rPr lang="en-US" sz="2000" dirty="0"/>
              <a:t> Century, </a:t>
            </a:r>
            <a:r>
              <a:rPr lang="en-US" sz="2000" i="1" dirty="0"/>
              <a:t>a century of change</a:t>
            </a:r>
          </a:p>
          <a:p>
            <a:pPr>
              <a:spcBef>
                <a:spcPts val="0"/>
              </a:spcBef>
              <a:spcAft>
                <a:spcPts val="0"/>
              </a:spcAft>
              <a:buFont typeface="Arial" panose="020B0604020202020204" pitchFamily="34" charset="0"/>
              <a:buChar char="•"/>
            </a:pPr>
            <a:endParaRPr lang="en-US" sz="1100" dirty="0"/>
          </a:p>
          <a:p>
            <a:pPr lvl="1">
              <a:spcBef>
                <a:spcPts val="0"/>
              </a:spcBef>
              <a:spcAft>
                <a:spcPts val="0"/>
              </a:spcAft>
              <a:buFont typeface="Arial" panose="020B0604020202020204" pitchFamily="34" charset="0"/>
              <a:buChar char="•"/>
            </a:pPr>
            <a:r>
              <a:rPr lang="en-US" b="1" dirty="0"/>
              <a:t>Changes</a:t>
            </a:r>
            <a:r>
              <a:rPr lang="en-US" dirty="0"/>
              <a:t>: </a:t>
            </a:r>
            <a:r>
              <a:rPr lang="en-US" sz="1400" dirty="0"/>
              <a:t>All weather roads, electricity (RECs 30’s), phones, tractors, airplanes, satellites, commercial fertilizer, automobiles, pickups, soybeans (1930’s), Iowa stayed an agricultural state but with an urban population</a:t>
            </a:r>
          </a:p>
          <a:p>
            <a:pPr lvl="1">
              <a:spcBef>
                <a:spcPts val="0"/>
              </a:spcBef>
              <a:spcAft>
                <a:spcPts val="0"/>
              </a:spcAft>
              <a:buFont typeface="Arial" panose="020B0604020202020204" pitchFamily="34" charset="0"/>
              <a:buChar char="•"/>
            </a:pPr>
            <a:endParaRPr lang="en-US" sz="1400" dirty="0"/>
          </a:p>
          <a:p>
            <a:pPr lvl="1">
              <a:spcBef>
                <a:spcPts val="0"/>
              </a:spcBef>
              <a:spcAft>
                <a:spcPts val="0"/>
              </a:spcAft>
              <a:buFont typeface="Arial" panose="020B0604020202020204" pitchFamily="34" charset="0"/>
              <a:buChar char="•"/>
            </a:pPr>
            <a:r>
              <a:rPr lang="en-US" b="1" dirty="0"/>
              <a:t>Technology Changes</a:t>
            </a:r>
            <a:r>
              <a:rPr lang="en-US" dirty="0"/>
              <a:t>: </a:t>
            </a:r>
            <a:r>
              <a:rPr lang="en-US" b="1" dirty="0"/>
              <a:t>Revolutionary</a:t>
            </a:r>
            <a:r>
              <a:rPr lang="en-US" dirty="0"/>
              <a:t> or </a:t>
            </a:r>
            <a:r>
              <a:rPr lang="en-US" b="1" dirty="0"/>
              <a:t>Evolutionary</a:t>
            </a:r>
            <a:r>
              <a:rPr lang="en-US" dirty="0"/>
              <a:t>, </a:t>
            </a:r>
            <a:r>
              <a:rPr lang="en-US" i="1" dirty="0"/>
              <a:t>affects adoption time</a:t>
            </a:r>
          </a:p>
          <a:p>
            <a:pPr lvl="1">
              <a:spcBef>
                <a:spcPts val="0"/>
              </a:spcBef>
              <a:spcAft>
                <a:spcPts val="0"/>
              </a:spcAft>
              <a:buFont typeface="Arial" panose="020B0604020202020204" pitchFamily="34" charset="0"/>
              <a:buChar char="•"/>
            </a:pPr>
            <a:endParaRPr lang="en-US" sz="1400" dirty="0"/>
          </a:p>
          <a:p>
            <a:pPr lvl="2">
              <a:spcBef>
                <a:spcPts val="0"/>
              </a:spcBef>
              <a:spcAft>
                <a:spcPts val="0"/>
              </a:spcAft>
              <a:buFont typeface="Arial" panose="020B0604020202020204" pitchFamily="34" charset="0"/>
              <a:buChar char="•"/>
            </a:pPr>
            <a:r>
              <a:rPr lang="en-US" sz="1800" dirty="0"/>
              <a:t>Tractors were Revolutionary</a:t>
            </a:r>
          </a:p>
          <a:p>
            <a:pPr lvl="3">
              <a:spcBef>
                <a:spcPts val="0"/>
              </a:spcBef>
              <a:spcAft>
                <a:spcPts val="0"/>
              </a:spcAft>
              <a:buFont typeface="Courier New" panose="02070309020205020404" pitchFamily="49" charset="0"/>
              <a:buChar char="o"/>
            </a:pPr>
            <a:r>
              <a:rPr lang="en-US" dirty="0"/>
              <a:t>1892 1</a:t>
            </a:r>
            <a:r>
              <a:rPr lang="en-US" baseline="30000" dirty="0"/>
              <a:t>st</a:t>
            </a:r>
            <a:r>
              <a:rPr lang="en-US" dirty="0"/>
              <a:t> tractor sold in IA (pully &amp; drawbar HP)</a:t>
            </a:r>
          </a:p>
          <a:p>
            <a:pPr lvl="3">
              <a:spcBef>
                <a:spcPts val="0"/>
              </a:spcBef>
              <a:spcAft>
                <a:spcPts val="0"/>
              </a:spcAft>
              <a:buFont typeface="Courier New" panose="02070309020205020404" pitchFamily="49" charset="0"/>
              <a:buChar char="o"/>
            </a:pPr>
            <a:r>
              <a:rPr lang="en-US" dirty="0"/>
              <a:t>1933 – rubber tire option, 1945 power source, PTO, power steering, hydraulics, etc. all evolutionary</a:t>
            </a:r>
          </a:p>
          <a:p>
            <a:pPr lvl="3">
              <a:spcBef>
                <a:spcPts val="0"/>
              </a:spcBef>
              <a:spcAft>
                <a:spcPts val="0"/>
              </a:spcAft>
              <a:buFont typeface="Courier New" panose="02070309020205020404" pitchFamily="49" charset="0"/>
              <a:buChar char="o"/>
            </a:pPr>
            <a:r>
              <a:rPr lang="en-US" dirty="0"/>
              <a:t>Mid 40’s before tractors were fully adopted</a:t>
            </a:r>
          </a:p>
          <a:p>
            <a:pPr lvl="2">
              <a:spcBef>
                <a:spcPts val="0"/>
              </a:spcBef>
              <a:spcAft>
                <a:spcPts val="0"/>
              </a:spcAft>
              <a:buFont typeface="Arial" panose="020B0604020202020204" pitchFamily="34" charset="0"/>
              <a:buChar char="•"/>
            </a:pPr>
            <a:endParaRPr lang="en-US" sz="1800" dirty="0"/>
          </a:p>
          <a:p>
            <a:pPr lvl="2">
              <a:spcBef>
                <a:spcPts val="0"/>
              </a:spcBef>
              <a:spcAft>
                <a:spcPts val="0"/>
              </a:spcAft>
              <a:buFont typeface="Arial" panose="020B0604020202020204" pitchFamily="34" charset="0"/>
              <a:buChar char="•"/>
            </a:pPr>
            <a:r>
              <a:rPr lang="en-US" sz="1800" dirty="0"/>
              <a:t>Commercial Fertilizer &amp; Liming was   Revolutionary</a:t>
            </a:r>
          </a:p>
          <a:p>
            <a:pPr lvl="3">
              <a:spcBef>
                <a:spcPts val="0"/>
              </a:spcBef>
              <a:spcAft>
                <a:spcPts val="0"/>
              </a:spcAft>
              <a:buFont typeface="Courier New" panose="02070309020205020404" pitchFamily="49" charset="0"/>
              <a:buChar char="o"/>
            </a:pPr>
            <a:r>
              <a:rPr lang="en-US" dirty="0"/>
              <a:t>Developed late 1800s, WWI &amp; WWII, USDA C/S</a:t>
            </a:r>
          </a:p>
          <a:p>
            <a:pPr>
              <a:spcBef>
                <a:spcPts val="0"/>
              </a:spcBef>
              <a:spcAft>
                <a:spcPts val="0"/>
              </a:spcAft>
            </a:pPr>
            <a:endParaRPr lang="en-US" sz="1400" dirty="0"/>
          </a:p>
          <a:p>
            <a:pPr lvl="1">
              <a:spcBef>
                <a:spcPts val="0"/>
              </a:spcBef>
              <a:spcAft>
                <a:spcPts val="0"/>
              </a:spcAft>
              <a:buFont typeface="Arial" panose="020B0604020202020204" pitchFamily="34" charset="0"/>
              <a:buChar char="•"/>
            </a:pPr>
            <a:r>
              <a:rPr lang="en-US" b="1" dirty="0"/>
              <a:t>Information sources</a:t>
            </a:r>
          </a:p>
          <a:p>
            <a:pPr lvl="2">
              <a:spcBef>
                <a:spcPts val="0"/>
              </a:spcBef>
              <a:spcAft>
                <a:spcPts val="0"/>
              </a:spcAft>
              <a:buFont typeface="Arial" panose="020B0604020202020204" pitchFamily="34" charset="0"/>
              <a:buChar char="•"/>
            </a:pPr>
            <a:r>
              <a:rPr lang="en-US" dirty="0"/>
              <a:t>Dad &amp; Grandpa</a:t>
            </a:r>
          </a:p>
          <a:p>
            <a:pPr lvl="2">
              <a:spcBef>
                <a:spcPts val="0"/>
              </a:spcBef>
              <a:spcAft>
                <a:spcPts val="0"/>
              </a:spcAft>
              <a:buFont typeface="Arial" panose="020B0604020202020204" pitchFamily="34" charset="0"/>
              <a:buChar char="•"/>
            </a:pPr>
            <a:r>
              <a:rPr lang="en-US" dirty="0"/>
              <a:t>Other Produces, </a:t>
            </a:r>
            <a:r>
              <a:rPr lang="en-US" i="1" dirty="0"/>
              <a:t>in the 30s farmers organized cooperatives (RECs, telephones)</a:t>
            </a:r>
          </a:p>
          <a:p>
            <a:endParaRPr lang="en-US" sz="1100" dirty="0"/>
          </a:p>
        </p:txBody>
      </p:sp>
      <p:pic>
        <p:nvPicPr>
          <p:cNvPr id="1030" name="Picture 6" descr="Premium Photo | Antique tractor with steel wheels and lugs ...">
            <a:extLst>
              <a:ext uri="{FF2B5EF4-FFF2-40B4-BE49-F238E27FC236}">
                <a16:creationId xmlns:a16="http://schemas.microsoft.com/office/drawing/2014/main" id="{5A211823-F6B8-3987-BF46-4FAAE093E1C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6879"/>
          <a:stretch/>
        </p:blipFill>
        <p:spPr bwMode="auto">
          <a:xfrm>
            <a:off x="20" y="3476625"/>
            <a:ext cx="6094392" cy="3381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6426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46392-C2D3-FA27-A37D-872886DEF0E7}"/>
              </a:ext>
            </a:extLst>
          </p:cNvPr>
          <p:cNvSpPr>
            <a:spLocks noGrp="1"/>
          </p:cNvSpPr>
          <p:nvPr>
            <p:ph type="title"/>
          </p:nvPr>
        </p:nvSpPr>
        <p:spPr/>
        <p:txBody>
          <a:bodyPr/>
          <a:lstStyle/>
          <a:p>
            <a:r>
              <a:rPr lang="en-US" dirty="0"/>
              <a:t>20</a:t>
            </a:r>
            <a:r>
              <a:rPr lang="en-US" baseline="30000" dirty="0"/>
              <a:t>th</a:t>
            </a:r>
            <a:r>
              <a:rPr lang="en-US" dirty="0"/>
              <a:t> Century Public Policy Impacting Conservation in IOWA</a:t>
            </a:r>
          </a:p>
        </p:txBody>
      </p:sp>
      <p:sp>
        <p:nvSpPr>
          <p:cNvPr id="3" name="Content Placeholder 2">
            <a:extLst>
              <a:ext uri="{FF2B5EF4-FFF2-40B4-BE49-F238E27FC236}">
                <a16:creationId xmlns:a16="http://schemas.microsoft.com/office/drawing/2014/main" id="{8B528924-B43C-77D9-3178-5A5A37966FE6}"/>
              </a:ext>
            </a:extLst>
          </p:cNvPr>
          <p:cNvSpPr>
            <a:spLocks noGrp="1"/>
          </p:cNvSpPr>
          <p:nvPr>
            <p:ph idx="1"/>
          </p:nvPr>
        </p:nvSpPr>
        <p:spPr>
          <a:xfrm>
            <a:off x="1024128" y="2149231"/>
            <a:ext cx="9720073" cy="4470400"/>
          </a:xfrm>
        </p:spPr>
        <p:txBody>
          <a:bodyPr>
            <a:normAutofit fontScale="92500" lnSpcReduction="20000"/>
          </a:bodyPr>
          <a:lstStyle/>
          <a:p>
            <a:r>
              <a:rPr lang="en-US" dirty="0"/>
              <a:t>1906 -  The Agricultural extension Act, </a:t>
            </a:r>
            <a:r>
              <a:rPr lang="en-US" sz="1700" i="1" dirty="0"/>
              <a:t>early version of the Extension Service</a:t>
            </a:r>
          </a:p>
          <a:p>
            <a:r>
              <a:rPr lang="en-US" dirty="0"/>
              <a:t>1914 -  National Coop Extension Service, </a:t>
            </a:r>
            <a:r>
              <a:rPr lang="en-US" sz="1700" i="1" dirty="0"/>
              <a:t>created by Smith Lever Act</a:t>
            </a:r>
          </a:p>
          <a:p>
            <a:r>
              <a:rPr lang="en-US" dirty="0"/>
              <a:t>1933 -  Soil Erosion Service (SES)</a:t>
            </a:r>
          </a:p>
          <a:p>
            <a:r>
              <a:rPr lang="en-US" dirty="0"/>
              <a:t>            Agricultural Adjustment Act (AAA)</a:t>
            </a:r>
            <a:r>
              <a:rPr lang="en-US" i="1" dirty="0"/>
              <a:t>, </a:t>
            </a:r>
            <a:r>
              <a:rPr lang="en-US" sz="1700" i="1" dirty="0"/>
              <a:t>created to subsidize farmers to reduce production </a:t>
            </a:r>
          </a:p>
          <a:p>
            <a:r>
              <a:rPr lang="en-US" dirty="0"/>
              <a:t>1935 -  Soil Conservation Service (SCS)</a:t>
            </a:r>
          </a:p>
          <a:p>
            <a:r>
              <a:rPr lang="en-US" dirty="0"/>
              <a:t>1936 - Agricultural Cost Share program (ACP)</a:t>
            </a:r>
          </a:p>
          <a:p>
            <a:pPr lvl="1">
              <a:buFont typeface="Arial" panose="020B0604020202020204" pitchFamily="34" charset="0"/>
              <a:buChar char="•"/>
            </a:pPr>
            <a:r>
              <a:rPr lang="en-US" sz="1700" dirty="0"/>
              <a:t>created by Soil Conservation and Domestic Allocation Act</a:t>
            </a:r>
          </a:p>
          <a:p>
            <a:pPr lvl="1">
              <a:buFont typeface="Arial" panose="020B0604020202020204" pitchFamily="34" charset="0"/>
              <a:buChar char="•"/>
            </a:pPr>
            <a:r>
              <a:rPr lang="en-US" sz="1700" dirty="0"/>
              <a:t>replaced by EQIP in 1996</a:t>
            </a:r>
          </a:p>
          <a:p>
            <a:r>
              <a:rPr lang="en-US" dirty="0"/>
              <a:t>1937 - Soil Conservation Districts (SCD)</a:t>
            </a:r>
          </a:p>
          <a:p>
            <a:pPr lvl="1">
              <a:buFont typeface="Arial" panose="020B0604020202020204" pitchFamily="34" charset="0"/>
              <a:buChar char="•"/>
            </a:pPr>
            <a:r>
              <a:rPr lang="en-US" sz="1700" dirty="0"/>
              <a:t>1940 Montgomery Co. 1</a:t>
            </a:r>
            <a:r>
              <a:rPr lang="en-US" sz="1700" baseline="30000" dirty="0"/>
              <a:t>st</a:t>
            </a:r>
            <a:r>
              <a:rPr lang="en-US" sz="1700" dirty="0"/>
              <a:t> in Iowa</a:t>
            </a:r>
          </a:p>
          <a:p>
            <a:pPr lvl="1">
              <a:buFont typeface="Arial" panose="020B0604020202020204" pitchFamily="34" charset="0"/>
              <a:buChar char="•"/>
            </a:pPr>
            <a:r>
              <a:rPr lang="en-US" sz="1700" dirty="0"/>
              <a:t>At that time Iowa had 213,000 farms, now 85,000.  Montgomery Co. had cattle and hogs on over 80% of farms</a:t>
            </a:r>
          </a:p>
          <a:p>
            <a:r>
              <a:rPr lang="en-US" dirty="0"/>
              <a:t>1946 - Soil Conservation Society of America</a:t>
            </a:r>
          </a:p>
          <a:p>
            <a:pPr lvl="1">
              <a:buFont typeface="Arial" panose="020B0604020202020204" pitchFamily="34" charset="0"/>
              <a:buChar char="•"/>
            </a:pPr>
            <a:r>
              <a:rPr lang="en-US" sz="1700" dirty="0"/>
              <a:t>water added making it the SWCS, to reflect </a:t>
            </a:r>
            <a:r>
              <a:rPr lang="en-US" sz="1700" i="1" dirty="0"/>
              <a:t>international scope &amp; water as a major resource issue</a:t>
            </a:r>
            <a:endParaRPr lang="en-US" sz="1700" dirty="0"/>
          </a:p>
        </p:txBody>
      </p:sp>
    </p:spTree>
    <p:extLst>
      <p:ext uri="{BB962C8B-B14F-4D97-AF65-F5344CB8AC3E}">
        <p14:creationId xmlns:p14="http://schemas.microsoft.com/office/powerpoint/2010/main" val="2802870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58DC6-D69E-53C0-8117-6A40AA657609}"/>
              </a:ext>
            </a:extLst>
          </p:cNvPr>
          <p:cNvSpPr>
            <a:spLocks noGrp="1"/>
          </p:cNvSpPr>
          <p:nvPr>
            <p:ph type="title"/>
          </p:nvPr>
        </p:nvSpPr>
        <p:spPr>
          <a:xfrm>
            <a:off x="1024127" y="585216"/>
            <a:ext cx="9720072" cy="782476"/>
          </a:xfrm>
        </p:spPr>
        <p:txBody>
          <a:bodyPr/>
          <a:lstStyle/>
          <a:p>
            <a:r>
              <a:rPr lang="en-US" dirty="0"/>
              <a:t>Conservation policy cont…</a:t>
            </a:r>
          </a:p>
        </p:txBody>
      </p:sp>
      <p:sp>
        <p:nvSpPr>
          <p:cNvPr id="3" name="Content Placeholder 2">
            <a:extLst>
              <a:ext uri="{FF2B5EF4-FFF2-40B4-BE49-F238E27FC236}">
                <a16:creationId xmlns:a16="http://schemas.microsoft.com/office/drawing/2014/main" id="{F650F59E-E0EB-86AF-96C1-40E025901A17}"/>
              </a:ext>
            </a:extLst>
          </p:cNvPr>
          <p:cNvSpPr>
            <a:spLocks noGrp="1"/>
          </p:cNvSpPr>
          <p:nvPr>
            <p:ph idx="1"/>
          </p:nvPr>
        </p:nvSpPr>
        <p:spPr>
          <a:xfrm>
            <a:off x="1102281" y="1578707"/>
            <a:ext cx="9720073" cy="4908061"/>
          </a:xfrm>
        </p:spPr>
        <p:txBody>
          <a:bodyPr>
            <a:normAutofit fontScale="92500" lnSpcReduction="20000"/>
          </a:bodyPr>
          <a:lstStyle/>
          <a:p>
            <a:pPr marL="0" marR="0" indent="0">
              <a:spcBef>
                <a:spcPts val="0"/>
              </a:spcBef>
              <a:spcAft>
                <a:spcPts val="0"/>
              </a:spcAft>
              <a:buNone/>
            </a:pPr>
            <a:r>
              <a:rPr lang="en-US" dirty="0">
                <a:effectLst/>
                <a:latin typeface="Tw Cen MT" panose="020B0602020104020603" pitchFamily="34" charset="0"/>
                <a:ea typeface="Times New Roman" panose="02020603050405020304" pitchFamily="18" charset="0"/>
              </a:rPr>
              <a:t>1953  Pilot Watershed Program</a:t>
            </a:r>
          </a:p>
          <a:p>
            <a:pPr lvl="1">
              <a:spcBef>
                <a:spcPts val="0"/>
              </a:spcBef>
              <a:spcAft>
                <a:spcPts val="0"/>
              </a:spcAft>
              <a:buFont typeface="Arial" panose="020B0604020202020204" pitchFamily="34" charset="0"/>
              <a:buChar char="•"/>
            </a:pPr>
            <a:r>
              <a:rPr lang="en-US" sz="1700" dirty="0">
                <a:effectLst/>
                <a:latin typeface="Tw Cen MT" panose="020B0602020104020603" pitchFamily="34" charset="0"/>
                <a:ea typeface="Times New Roman" panose="02020603050405020304" pitchFamily="18" charset="0"/>
              </a:rPr>
              <a:t>created 62 projects nationally with 4 in Iowa</a:t>
            </a:r>
          </a:p>
          <a:p>
            <a:pPr lvl="1">
              <a:spcBef>
                <a:spcPts val="0"/>
              </a:spcBef>
              <a:spcAft>
                <a:spcPts val="0"/>
              </a:spcAft>
              <a:buFont typeface="Arial" panose="020B0604020202020204" pitchFamily="34" charset="0"/>
              <a:buChar char="•"/>
            </a:pPr>
            <a:r>
              <a:rPr lang="en-US" sz="1700" dirty="0">
                <a:effectLst/>
                <a:latin typeface="Tw Cen MT" panose="020B0602020104020603" pitchFamily="34" charset="0"/>
                <a:ea typeface="Times New Roman" panose="02020603050405020304" pitchFamily="18" charset="0"/>
              </a:rPr>
              <a:t>demonstrated landscape scale approach to address conservation issues</a:t>
            </a:r>
            <a:endParaRPr lang="en-US" sz="1700" dirty="0">
              <a:effectLst/>
              <a:latin typeface="Tw Cen MT" panose="020B0602020104020603" pitchFamily="34" charset="0"/>
              <a:ea typeface="Calibri" panose="020F0502020204030204" pitchFamily="34" charset="0"/>
            </a:endParaRPr>
          </a:p>
          <a:p>
            <a:pPr marR="0">
              <a:spcBef>
                <a:spcPts val="0"/>
              </a:spcBef>
              <a:spcAft>
                <a:spcPts val="0"/>
              </a:spcAft>
              <a:buFont typeface="Arial" panose="020B0604020202020204" pitchFamily="34" charset="0"/>
              <a:buChar char="•"/>
            </a:pPr>
            <a:endParaRPr lang="en-US" dirty="0">
              <a:effectLst/>
              <a:latin typeface="Tw Cen MT" panose="020B0602020104020603" pitchFamily="34" charset="0"/>
              <a:ea typeface="Calibri" panose="020F0502020204030204" pitchFamily="34" charset="0"/>
            </a:endParaRPr>
          </a:p>
          <a:p>
            <a:pPr marL="0" marR="0" indent="0">
              <a:spcBef>
                <a:spcPts val="0"/>
              </a:spcBef>
              <a:spcAft>
                <a:spcPts val="0"/>
              </a:spcAft>
              <a:buNone/>
            </a:pPr>
            <a:r>
              <a:rPr lang="en-US" dirty="0">
                <a:effectLst/>
                <a:latin typeface="Tw Cen MT" panose="020B0602020104020603" pitchFamily="34" charset="0"/>
                <a:ea typeface="Times New Roman" panose="02020603050405020304" pitchFamily="18" charset="0"/>
              </a:rPr>
              <a:t>1954  PL 566, </a:t>
            </a:r>
          </a:p>
          <a:p>
            <a:pPr lvl="1">
              <a:spcBef>
                <a:spcPts val="0"/>
              </a:spcBef>
              <a:spcAft>
                <a:spcPts val="0"/>
              </a:spcAft>
              <a:buFont typeface="Arial" panose="020B0604020202020204" pitchFamily="34" charset="0"/>
              <a:buChar char="•"/>
            </a:pPr>
            <a:r>
              <a:rPr lang="en-US" sz="1700" dirty="0">
                <a:effectLst/>
                <a:latin typeface="Tw Cen MT" panose="020B0602020104020603" pitchFamily="34" charset="0"/>
                <a:ea typeface="Times New Roman" panose="02020603050405020304" pitchFamily="18" charset="0"/>
              </a:rPr>
              <a:t>allowed projects for Watershed Protection and Flood Prevention</a:t>
            </a:r>
          </a:p>
          <a:p>
            <a:pPr lvl="1">
              <a:spcBef>
                <a:spcPts val="0"/>
              </a:spcBef>
              <a:spcAft>
                <a:spcPts val="0"/>
              </a:spcAft>
              <a:buFont typeface="Arial" panose="020B0604020202020204" pitchFamily="34" charset="0"/>
              <a:buChar char="•"/>
            </a:pPr>
            <a:r>
              <a:rPr lang="en-US" sz="1700" dirty="0">
                <a:effectLst/>
                <a:latin typeface="Tw Cen MT" panose="020B0602020104020603" pitchFamily="34" charset="0"/>
                <a:ea typeface="Times New Roman" panose="02020603050405020304" pitchFamily="18" charset="0"/>
              </a:rPr>
              <a:t>Iowa had highest number completed in the Nation</a:t>
            </a:r>
            <a:endParaRPr lang="en-US" sz="1700" dirty="0">
              <a:effectLst/>
              <a:latin typeface="Tw Cen MT" panose="020B0602020104020603" pitchFamily="34" charset="0"/>
              <a:ea typeface="Calibri" panose="020F0502020204030204" pitchFamily="34" charset="0"/>
            </a:endParaRPr>
          </a:p>
          <a:p>
            <a:pPr marL="0" marR="0" indent="0">
              <a:spcBef>
                <a:spcPts val="0"/>
              </a:spcBef>
              <a:spcAft>
                <a:spcPts val="0"/>
              </a:spcAft>
              <a:buNone/>
            </a:pPr>
            <a:r>
              <a:rPr lang="en-US" dirty="0">
                <a:effectLst/>
                <a:latin typeface="Tw Cen MT" panose="020B0602020104020603" pitchFamily="34" charset="0"/>
                <a:ea typeface="Times New Roman" panose="02020603050405020304" pitchFamily="18" charset="0"/>
              </a:rPr>
              <a:t> </a:t>
            </a:r>
            <a:endParaRPr lang="en-US" dirty="0">
              <a:effectLst/>
              <a:latin typeface="Tw Cen MT" panose="020B0602020104020603" pitchFamily="34" charset="0"/>
              <a:ea typeface="Calibri" panose="020F0502020204030204" pitchFamily="34" charset="0"/>
            </a:endParaRPr>
          </a:p>
          <a:p>
            <a:pPr marL="0" marR="0" indent="0">
              <a:spcBef>
                <a:spcPts val="0"/>
              </a:spcBef>
              <a:spcAft>
                <a:spcPts val="0"/>
              </a:spcAft>
              <a:buNone/>
            </a:pPr>
            <a:r>
              <a:rPr lang="en-US" dirty="0">
                <a:effectLst/>
                <a:latin typeface="Tw Cen MT" panose="020B0602020104020603" pitchFamily="34" charset="0"/>
                <a:ea typeface="Times New Roman" panose="02020603050405020304" pitchFamily="18" charset="0"/>
              </a:rPr>
              <a:t>1970  National Environmental Policy Act</a:t>
            </a:r>
            <a:endParaRPr lang="en-US" dirty="0">
              <a:effectLst/>
              <a:latin typeface="Tw Cen MT" panose="020B0602020104020603" pitchFamily="34" charset="0"/>
              <a:ea typeface="Calibri" panose="020F0502020204030204" pitchFamily="34" charset="0"/>
            </a:endParaRPr>
          </a:p>
          <a:p>
            <a:pPr marL="251460" marR="0" indent="-342900">
              <a:spcBef>
                <a:spcPts val="0"/>
              </a:spcBef>
              <a:spcAft>
                <a:spcPts val="0"/>
              </a:spcAft>
              <a:buFont typeface="Arial" panose="020B0604020202020204" pitchFamily="34" charset="0"/>
              <a:buChar char="•"/>
            </a:pPr>
            <a:endParaRPr lang="en-US" dirty="0">
              <a:effectLst/>
              <a:latin typeface="Tw Cen MT" panose="020B0602020104020603" pitchFamily="34" charset="0"/>
              <a:ea typeface="Calibri" panose="020F0502020204030204" pitchFamily="34" charset="0"/>
            </a:endParaRPr>
          </a:p>
          <a:p>
            <a:pPr marL="0" marR="0" indent="0">
              <a:spcBef>
                <a:spcPts val="0"/>
              </a:spcBef>
              <a:spcAft>
                <a:spcPts val="0"/>
              </a:spcAft>
              <a:buNone/>
            </a:pPr>
            <a:r>
              <a:rPr lang="en-US" dirty="0">
                <a:effectLst/>
                <a:latin typeface="Tw Cen MT" panose="020B0602020104020603" pitchFamily="34" charset="0"/>
                <a:ea typeface="Times New Roman" panose="02020603050405020304" pitchFamily="18" charset="0"/>
              </a:rPr>
              <a:t>1973  Iowa Sediment Control Law, </a:t>
            </a:r>
            <a:r>
              <a:rPr lang="en-US" sz="1700" i="1" dirty="0">
                <a:effectLst/>
                <a:latin typeface="Tw Cen MT" panose="020B0602020104020603" pitchFamily="34" charset="0"/>
                <a:ea typeface="Times New Roman" panose="02020603050405020304" pitchFamily="18" charset="0"/>
              </a:rPr>
              <a:t>including State Cost Share</a:t>
            </a:r>
          </a:p>
          <a:p>
            <a:pPr lvl="1">
              <a:spcBef>
                <a:spcPts val="0"/>
              </a:spcBef>
              <a:spcAft>
                <a:spcPts val="0"/>
              </a:spcAft>
              <a:buFont typeface="Arial" panose="020B0604020202020204" pitchFamily="34" charset="0"/>
              <a:buChar char="•"/>
            </a:pPr>
            <a:r>
              <a:rPr lang="en-US" sz="1700" dirty="0">
                <a:effectLst/>
                <a:latin typeface="Tw Cen MT" panose="020B0602020104020603" pitchFamily="34" charset="0"/>
                <a:ea typeface="Times New Roman" panose="02020603050405020304" pitchFamily="18" charset="0"/>
              </a:rPr>
              <a:t>Iowa Financial Incentive Program (IFIP) </a:t>
            </a:r>
          </a:p>
          <a:p>
            <a:pPr lvl="1">
              <a:spcBef>
                <a:spcPts val="0"/>
              </a:spcBef>
              <a:spcAft>
                <a:spcPts val="0"/>
              </a:spcAft>
              <a:buFont typeface="Arial" panose="020B0604020202020204" pitchFamily="34" charset="0"/>
              <a:buChar char="•"/>
            </a:pPr>
            <a:r>
              <a:rPr lang="en-US" sz="1700" dirty="0">
                <a:latin typeface="Tw Cen MT" panose="020B0602020104020603" pitchFamily="34" charset="0"/>
                <a:ea typeface="Times New Roman" panose="02020603050405020304" pitchFamily="18" charset="0"/>
              </a:rPr>
              <a:t>O</a:t>
            </a:r>
            <a:r>
              <a:rPr lang="en-US" sz="1700" dirty="0">
                <a:effectLst/>
                <a:latin typeface="Tw Cen MT" panose="020B0602020104020603" pitchFamily="34" charset="0"/>
                <a:ea typeface="Times New Roman" panose="02020603050405020304" pitchFamily="18" charset="0"/>
              </a:rPr>
              <a:t>ther financial assistance added later including REAP, SRF and a variety of water quality programs. </a:t>
            </a:r>
          </a:p>
          <a:p>
            <a:pPr marR="0">
              <a:spcBef>
                <a:spcPts val="0"/>
              </a:spcBef>
              <a:spcAft>
                <a:spcPts val="0"/>
              </a:spcAft>
              <a:buFont typeface="Arial" panose="020B0604020202020204" pitchFamily="34" charset="0"/>
              <a:buChar char="•"/>
            </a:pPr>
            <a:endParaRPr lang="en-US" sz="2200" dirty="0">
              <a:effectLst/>
              <a:latin typeface="Tw Cen MT" panose="020B0602020104020603" pitchFamily="34" charset="0"/>
              <a:ea typeface="Calibri" panose="020F0502020204030204" pitchFamily="34" charset="0"/>
            </a:endParaRPr>
          </a:p>
          <a:p>
            <a:pPr marL="0" marR="0" indent="0">
              <a:spcBef>
                <a:spcPts val="0"/>
              </a:spcBef>
              <a:spcAft>
                <a:spcPts val="0"/>
              </a:spcAft>
              <a:buNone/>
            </a:pPr>
            <a:r>
              <a:rPr lang="en-US" dirty="0">
                <a:effectLst/>
                <a:latin typeface="Tw Cen MT" panose="020B0602020104020603" pitchFamily="34" charset="0"/>
                <a:ea typeface="Times New Roman" panose="02020603050405020304" pitchFamily="18" charset="0"/>
              </a:rPr>
              <a:t>1977  Clean Water Act</a:t>
            </a:r>
            <a:endParaRPr lang="en-US" dirty="0">
              <a:effectLst/>
              <a:latin typeface="Tw Cen MT" panose="020B0602020104020603" pitchFamily="34" charset="0"/>
              <a:ea typeface="Calibri" panose="020F0502020204030204" pitchFamily="34" charset="0"/>
            </a:endParaRPr>
          </a:p>
          <a:p>
            <a:pPr marR="0">
              <a:spcBef>
                <a:spcPts val="0"/>
              </a:spcBef>
              <a:spcAft>
                <a:spcPts val="0"/>
              </a:spcAft>
              <a:buFont typeface="Arial" panose="020B0604020202020204" pitchFamily="34" charset="0"/>
              <a:buChar char="•"/>
            </a:pPr>
            <a:endParaRPr lang="en-US" dirty="0">
              <a:effectLst/>
              <a:latin typeface="Tw Cen MT" panose="020B0602020104020603" pitchFamily="34" charset="0"/>
              <a:ea typeface="Calibri" panose="020F0502020204030204" pitchFamily="34" charset="0"/>
            </a:endParaRPr>
          </a:p>
          <a:p>
            <a:pPr marL="0" marR="0" indent="0">
              <a:spcBef>
                <a:spcPts val="0"/>
              </a:spcBef>
              <a:spcAft>
                <a:spcPts val="0"/>
              </a:spcAft>
              <a:buNone/>
            </a:pPr>
            <a:r>
              <a:rPr lang="en-US" dirty="0">
                <a:latin typeface="Tw Cen MT" panose="020B0602020104020603" pitchFamily="34" charset="0"/>
                <a:ea typeface="Times New Roman" panose="02020603050405020304" pitchFamily="18" charset="0"/>
              </a:rPr>
              <a:t>1985  </a:t>
            </a:r>
            <a:r>
              <a:rPr lang="en-US" dirty="0">
                <a:effectLst/>
                <a:latin typeface="Tw Cen MT" panose="020B0602020104020603" pitchFamily="34" charset="0"/>
                <a:ea typeface="Times New Roman" panose="02020603050405020304" pitchFamily="18" charset="0"/>
              </a:rPr>
              <a:t>1</a:t>
            </a:r>
            <a:r>
              <a:rPr lang="en-US" baseline="30000" dirty="0">
                <a:effectLst/>
                <a:latin typeface="Tw Cen MT" panose="020B0602020104020603" pitchFamily="34" charset="0"/>
                <a:ea typeface="Times New Roman" panose="02020603050405020304" pitchFamily="18" charset="0"/>
              </a:rPr>
              <a:t>st</a:t>
            </a:r>
            <a:r>
              <a:rPr lang="en-US" dirty="0">
                <a:effectLst/>
                <a:latin typeface="Tw Cen MT" panose="020B0602020104020603" pitchFamily="34" charset="0"/>
                <a:ea typeface="Times New Roman" panose="02020603050405020304" pitchFamily="18" charset="0"/>
              </a:rPr>
              <a:t> Federal Farm Bill to have conservation in the title.  </a:t>
            </a:r>
          </a:p>
          <a:p>
            <a:pPr lvl="1">
              <a:spcBef>
                <a:spcPts val="0"/>
              </a:spcBef>
              <a:spcAft>
                <a:spcPts val="0"/>
              </a:spcAft>
              <a:buFont typeface="Arial" panose="020B0604020202020204" pitchFamily="34" charset="0"/>
              <a:buChar char="•"/>
            </a:pPr>
            <a:r>
              <a:rPr lang="en-US" sz="1700" dirty="0">
                <a:latin typeface="Tw Cen MT" panose="020B0602020104020603" pitchFamily="34" charset="0"/>
                <a:ea typeface="Times New Roman" panose="02020603050405020304" pitchFamily="18" charset="0"/>
              </a:rPr>
              <a:t>Established conservation compliance (HEL, sodbuster, swamp buster) and CRP</a:t>
            </a:r>
            <a:endParaRPr lang="en-US" sz="1700" dirty="0">
              <a:latin typeface="Tw Cen MT" panose="020B0602020104020603" pitchFamily="34" charset="0"/>
              <a:ea typeface="Calibri" panose="020F0502020204030204" pitchFamily="34" charset="0"/>
            </a:endParaRPr>
          </a:p>
          <a:p>
            <a:pPr marL="0" marR="0" indent="0">
              <a:spcBef>
                <a:spcPts val="0"/>
              </a:spcBef>
              <a:spcAft>
                <a:spcPts val="0"/>
              </a:spcAft>
              <a:buNone/>
            </a:pPr>
            <a:endParaRPr lang="en-US" dirty="0">
              <a:effectLst/>
              <a:latin typeface="Tw Cen MT" panose="020B0602020104020603" pitchFamily="34" charset="0"/>
              <a:ea typeface="Times New Roman" panose="02020603050405020304" pitchFamily="18" charset="0"/>
            </a:endParaRPr>
          </a:p>
          <a:p>
            <a:pPr marL="0" indent="0">
              <a:spcBef>
                <a:spcPts val="0"/>
              </a:spcBef>
              <a:spcAft>
                <a:spcPts val="0"/>
              </a:spcAft>
              <a:buNone/>
            </a:pPr>
            <a:r>
              <a:rPr lang="en-US" dirty="0">
                <a:latin typeface="Tw Cen MT" panose="020B0602020104020603" pitchFamily="34" charset="0"/>
                <a:ea typeface="Times New Roman" panose="02020603050405020304" pitchFamily="18" charset="0"/>
              </a:rPr>
              <a:t>1993  Emergency Wetland Reserve Program (EWP)</a:t>
            </a:r>
          </a:p>
          <a:p>
            <a:pPr lvl="1">
              <a:spcBef>
                <a:spcPts val="0"/>
              </a:spcBef>
              <a:spcAft>
                <a:spcPts val="0"/>
              </a:spcAft>
              <a:buFont typeface="Arial" panose="020B0604020202020204" pitchFamily="34" charset="0"/>
              <a:buChar char="•"/>
            </a:pPr>
            <a:r>
              <a:rPr lang="en-US" sz="1700" dirty="0">
                <a:latin typeface="Tw Cen MT" panose="020B0602020104020603" pitchFamily="34" charset="0"/>
                <a:ea typeface="Times New Roman" panose="02020603050405020304" pitchFamily="18" charset="0"/>
              </a:rPr>
              <a:t>as a result of Midwest flooding</a:t>
            </a:r>
            <a:endParaRPr lang="en-US" sz="1700" dirty="0">
              <a:effectLst/>
              <a:latin typeface="Tw Cen MT" panose="020B0602020104020603" pitchFamily="34" charset="0"/>
              <a:ea typeface="Times New Roman" panose="02020603050405020304" pitchFamily="18" charset="0"/>
            </a:endParaRPr>
          </a:p>
          <a:p>
            <a:pPr lvl="1">
              <a:spcBef>
                <a:spcPts val="0"/>
              </a:spcBef>
              <a:spcAft>
                <a:spcPts val="0"/>
              </a:spcAft>
              <a:buFont typeface="Arial" panose="020B0604020202020204" pitchFamily="34" charset="0"/>
              <a:buChar char="•"/>
            </a:pPr>
            <a:r>
              <a:rPr lang="en-US" sz="1700" dirty="0">
                <a:effectLst/>
                <a:latin typeface="Tw Cen MT" panose="020B0602020104020603" pitchFamily="34" charset="0"/>
                <a:ea typeface="Times New Roman" panose="02020603050405020304" pitchFamily="18" charset="0"/>
              </a:rPr>
              <a:t>Iowa hardest hit State,  </a:t>
            </a:r>
            <a:r>
              <a:rPr lang="en-US" sz="1500" i="1" dirty="0">
                <a:effectLst/>
                <a:latin typeface="Tw Cen MT" panose="020B0602020104020603" pitchFamily="34" charset="0"/>
                <a:ea typeface="Times New Roman" panose="02020603050405020304" pitchFamily="18" charset="0"/>
              </a:rPr>
              <a:t>99 counties covered by a Presidential Disaster Decoration  </a:t>
            </a:r>
          </a:p>
          <a:p>
            <a:pPr lvl="1">
              <a:spcBef>
                <a:spcPts val="0"/>
              </a:spcBef>
              <a:spcAft>
                <a:spcPts val="0"/>
              </a:spcAft>
              <a:buFont typeface="Arial" panose="020B0604020202020204" pitchFamily="34" charset="0"/>
              <a:buChar char="•"/>
            </a:pPr>
            <a:r>
              <a:rPr lang="en-US" sz="1700" dirty="0">
                <a:effectLst/>
                <a:latin typeface="Tw Cen MT" panose="020B0602020104020603" pitchFamily="34" charset="0"/>
                <a:ea typeface="Times New Roman" panose="02020603050405020304" pitchFamily="18" charset="0"/>
              </a:rPr>
              <a:t>first time USDA  offered an alternative to restoring farmland to something other than pre-damaged use</a:t>
            </a:r>
            <a:endParaRPr lang="en-US" sz="1700" dirty="0">
              <a:latin typeface="Tw Cen MT" panose="020B0602020104020603" pitchFamily="34" charset="0"/>
            </a:endParaRPr>
          </a:p>
        </p:txBody>
      </p:sp>
    </p:spTree>
    <p:extLst>
      <p:ext uri="{BB962C8B-B14F-4D97-AF65-F5344CB8AC3E}">
        <p14:creationId xmlns:p14="http://schemas.microsoft.com/office/powerpoint/2010/main" val="1669427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6CC3E-A0ED-BCDB-19F0-31B9A079AC42}"/>
              </a:ext>
            </a:extLst>
          </p:cNvPr>
          <p:cNvSpPr>
            <a:spLocks noGrp="1"/>
          </p:cNvSpPr>
          <p:nvPr>
            <p:ph type="title"/>
          </p:nvPr>
        </p:nvSpPr>
        <p:spPr/>
        <p:txBody>
          <a:bodyPr>
            <a:normAutofit/>
          </a:bodyPr>
          <a:lstStyle/>
          <a:p>
            <a:r>
              <a:rPr lang="en-US" dirty="0"/>
              <a:t>Soil Survey Work </a:t>
            </a:r>
          </a:p>
        </p:txBody>
      </p:sp>
      <p:sp>
        <p:nvSpPr>
          <p:cNvPr id="3" name="Content Placeholder 2">
            <a:extLst>
              <a:ext uri="{FF2B5EF4-FFF2-40B4-BE49-F238E27FC236}">
                <a16:creationId xmlns:a16="http://schemas.microsoft.com/office/drawing/2014/main" id="{283AA555-0EAF-00F6-377B-B4F67F88A347}"/>
              </a:ext>
            </a:extLst>
          </p:cNvPr>
          <p:cNvSpPr>
            <a:spLocks noGrp="1"/>
          </p:cNvSpPr>
          <p:nvPr>
            <p:ph idx="1"/>
          </p:nvPr>
        </p:nvSpPr>
        <p:spPr>
          <a:xfrm>
            <a:off x="6252973" y="2286000"/>
            <a:ext cx="4815077" cy="4023360"/>
          </a:xfrm>
        </p:spPr>
        <p:txBody>
          <a:bodyPr>
            <a:normAutofit/>
          </a:bodyPr>
          <a:lstStyle/>
          <a:p>
            <a:pPr>
              <a:buFont typeface="Arial" panose="020B0604020202020204" pitchFamily="34" charset="0"/>
              <a:buChar char="•"/>
            </a:pPr>
            <a:r>
              <a:rPr lang="en-US" sz="2000" dirty="0"/>
              <a:t>Soils surveyed in early, mid, and late 20th century </a:t>
            </a:r>
          </a:p>
          <a:p>
            <a:pPr lvl="1">
              <a:buFont typeface="Arial" panose="020B0604020202020204" pitchFamily="34" charset="0"/>
              <a:buChar char="•"/>
            </a:pPr>
            <a:r>
              <a:rPr lang="en-US" sz="1600" dirty="0"/>
              <a:t>More and more refined</a:t>
            </a:r>
          </a:p>
          <a:p>
            <a:pPr>
              <a:buFont typeface="Arial" panose="020B0604020202020204" pitchFamily="34" charset="0"/>
              <a:buChar char="•"/>
            </a:pPr>
            <a:r>
              <a:rPr lang="en-US" sz="2000" dirty="0"/>
              <a:t>Partnership with IDALS-DSCWQ, ISU, and NRCS</a:t>
            </a:r>
          </a:p>
          <a:p>
            <a:pPr>
              <a:buFont typeface="Arial" panose="020B0604020202020204" pitchFamily="34" charset="0"/>
              <a:buChar char="•"/>
            </a:pPr>
            <a:r>
              <a:rPr lang="en-US" sz="2000" dirty="0"/>
              <a:t>Soil bulk density increasing 25%</a:t>
            </a:r>
          </a:p>
          <a:p>
            <a:pPr>
              <a:buFont typeface="Arial" panose="020B0604020202020204" pitchFamily="34" charset="0"/>
              <a:buChar char="•"/>
            </a:pPr>
            <a:r>
              <a:rPr lang="en-US" sz="2000" dirty="0"/>
              <a:t>CSRs big impact</a:t>
            </a:r>
          </a:p>
        </p:txBody>
      </p:sp>
      <p:pic>
        <p:nvPicPr>
          <p:cNvPr id="3078" name="Picture 6" descr="Winneshiek County, Iowa -- Soil Survey Digital Version">
            <a:extLst>
              <a:ext uri="{FF2B5EF4-FFF2-40B4-BE49-F238E27FC236}">
                <a16:creationId xmlns:a16="http://schemas.microsoft.com/office/drawing/2014/main" id="{F27A34AF-C795-303B-FD67-8960999853C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01271" y="2759157"/>
            <a:ext cx="2392403" cy="307704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oil Survey of Iowa Report no. 2: Pottawattamie County Soils, January 1918  by P.E W.H. and Brown - Paperback - 1918 - from Easy Chair Books (SKU:  164902)">
            <a:extLst>
              <a:ext uri="{FF2B5EF4-FFF2-40B4-BE49-F238E27FC236}">
                <a16:creationId xmlns:a16="http://schemas.microsoft.com/office/drawing/2014/main" id="{979346F2-1D26-75DA-8795-A4B0F0997BB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65691" y="2286000"/>
            <a:ext cx="1736470" cy="204893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USDA Soil Survey Booklet Guthrie County Iowa Guthrie Center April 1974 w Maps - Picture 1 of 1">
            <a:extLst>
              <a:ext uri="{FF2B5EF4-FFF2-40B4-BE49-F238E27FC236}">
                <a16:creationId xmlns:a16="http://schemas.microsoft.com/office/drawing/2014/main" id="{F8D97032-F3F4-C024-411E-9F351E441BB5}"/>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734921" y="4578564"/>
            <a:ext cx="2198011" cy="1648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6566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8CD2B798-7994-4548-A2BE-4AEF9C1A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057" name="Oval 5">
            <a:extLst>
              <a:ext uri="{FF2B5EF4-FFF2-40B4-BE49-F238E27FC236}">
                <a16:creationId xmlns:a16="http://schemas.microsoft.com/office/drawing/2014/main" id="{E6162320-3B67-42BB-AF9D-939326E64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059" name="Straight Connector 2058">
            <a:extLst>
              <a:ext uri="{FF2B5EF4-FFF2-40B4-BE49-F238E27FC236}">
                <a16:creationId xmlns:a16="http://schemas.microsoft.com/office/drawing/2014/main" id="{6722E143-84C1-4F95-937C-78B92D2811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A4B4952-5724-7923-BCF3-97056ADD2466}"/>
              </a:ext>
            </a:extLst>
          </p:cNvPr>
          <p:cNvSpPr>
            <a:spLocks noGrp="1"/>
          </p:cNvSpPr>
          <p:nvPr>
            <p:ph type="title"/>
          </p:nvPr>
        </p:nvSpPr>
        <p:spPr>
          <a:xfrm>
            <a:off x="457200" y="4960137"/>
            <a:ext cx="7772400" cy="1463040"/>
          </a:xfrm>
        </p:spPr>
        <p:txBody>
          <a:bodyPr vert="horz" lIns="91440" tIns="45720" rIns="91440" bIns="45720" rtlCol="0" anchor="ctr">
            <a:normAutofit/>
          </a:bodyPr>
          <a:lstStyle/>
          <a:p>
            <a:r>
              <a:rPr lang="en-US" kern="1200" cap="all" spc="200" baseline="0" dirty="0">
                <a:solidFill>
                  <a:schemeClr val="tx1">
                    <a:lumMod val="95000"/>
                    <a:lumOff val="5000"/>
                  </a:schemeClr>
                </a:solidFill>
                <a:latin typeface="+mj-lt"/>
                <a:ea typeface="+mj-ea"/>
                <a:cs typeface="+mj-cs"/>
              </a:rPr>
              <a:t>Iowa Today</a:t>
            </a:r>
          </a:p>
        </p:txBody>
      </p:sp>
      <p:sp>
        <p:nvSpPr>
          <p:cNvPr id="3" name="Text Placeholder 2">
            <a:extLst>
              <a:ext uri="{FF2B5EF4-FFF2-40B4-BE49-F238E27FC236}">
                <a16:creationId xmlns:a16="http://schemas.microsoft.com/office/drawing/2014/main" id="{886D48F9-23F7-30B7-872F-3CCEF551EC95}"/>
              </a:ext>
            </a:extLst>
          </p:cNvPr>
          <p:cNvSpPr>
            <a:spLocks noGrp="1"/>
          </p:cNvSpPr>
          <p:nvPr>
            <p:ph type="body" idx="1"/>
          </p:nvPr>
        </p:nvSpPr>
        <p:spPr>
          <a:xfrm>
            <a:off x="8610600" y="4960137"/>
            <a:ext cx="3200400" cy="1463040"/>
          </a:xfrm>
        </p:spPr>
        <p:txBody>
          <a:bodyPr vert="horz" lIns="91440" tIns="45720" rIns="91440" bIns="45720" rtlCol="0" anchor="ctr">
            <a:normAutofit/>
          </a:bodyPr>
          <a:lstStyle/>
          <a:p>
            <a:endParaRPr lang="en-US"/>
          </a:p>
        </p:txBody>
      </p:sp>
      <p:pic>
        <p:nvPicPr>
          <p:cNvPr id="2050" name="Picture 2" descr="Smithfield exceeds grain sustainability goal | National Hog Farmer">
            <a:extLst>
              <a:ext uri="{FF2B5EF4-FFF2-40B4-BE49-F238E27FC236}">
                <a16:creationId xmlns:a16="http://schemas.microsoft.com/office/drawing/2014/main" id="{57FD770A-1F64-1EA1-FBA4-09FBC2EA27A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8015" b="9869"/>
          <a:stretch/>
        </p:blipFill>
        <p:spPr bwMode="auto">
          <a:xfrm>
            <a:off x="20" y="10"/>
            <a:ext cx="12191980" cy="4571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3927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3F4EB-D584-7D56-26DB-7D6FE2F8DEC8}"/>
              </a:ext>
            </a:extLst>
          </p:cNvPr>
          <p:cNvSpPr>
            <a:spLocks noGrp="1"/>
          </p:cNvSpPr>
          <p:nvPr>
            <p:ph type="title"/>
          </p:nvPr>
        </p:nvSpPr>
        <p:spPr>
          <a:xfrm>
            <a:off x="1024128" y="585216"/>
            <a:ext cx="8018272" cy="1499616"/>
          </a:xfrm>
        </p:spPr>
        <p:txBody>
          <a:bodyPr>
            <a:normAutofit/>
          </a:bodyPr>
          <a:lstStyle/>
          <a:p>
            <a:r>
              <a:rPr lang="en-US"/>
              <a:t>Iowa population</a:t>
            </a:r>
            <a:endParaRPr lang="en-US" dirty="0"/>
          </a:p>
        </p:txBody>
      </p:sp>
      <p:sp>
        <p:nvSpPr>
          <p:cNvPr id="3" name="Content Placeholder 2">
            <a:extLst>
              <a:ext uri="{FF2B5EF4-FFF2-40B4-BE49-F238E27FC236}">
                <a16:creationId xmlns:a16="http://schemas.microsoft.com/office/drawing/2014/main" id="{71908B59-A807-B8EC-C9C8-F5DC370FD7FB}"/>
              </a:ext>
            </a:extLst>
          </p:cNvPr>
          <p:cNvSpPr>
            <a:spLocks noGrp="1"/>
          </p:cNvSpPr>
          <p:nvPr>
            <p:ph idx="1"/>
          </p:nvPr>
        </p:nvSpPr>
        <p:spPr>
          <a:xfrm>
            <a:off x="1024128" y="2286000"/>
            <a:ext cx="8018271" cy="4023360"/>
          </a:xfrm>
        </p:spPr>
        <p:txBody>
          <a:bodyPr>
            <a:normAutofit/>
          </a:bodyPr>
          <a:lstStyle/>
          <a:p>
            <a:r>
              <a:rPr lang="en-US" u="sng" dirty="0"/>
              <a:t>1950</a:t>
            </a:r>
            <a:r>
              <a:rPr lang="en-US" dirty="0"/>
              <a:t> 						</a:t>
            </a:r>
            <a:r>
              <a:rPr lang="en-US" u="sng" dirty="0"/>
              <a:t>2021</a:t>
            </a:r>
          </a:p>
          <a:p>
            <a:r>
              <a:rPr lang="en-US" dirty="0"/>
              <a:t>2.6 million					3.2 million</a:t>
            </a:r>
          </a:p>
          <a:p>
            <a:r>
              <a:rPr lang="en-US" b="1" dirty="0"/>
              <a:t>29% of pop. lived on farms			4.5%</a:t>
            </a:r>
          </a:p>
          <a:p>
            <a:r>
              <a:rPr lang="en-US" dirty="0"/>
              <a:t>22% rural </a:t>
            </a:r>
            <a:r>
              <a:rPr lang="en-US" i="1" dirty="0"/>
              <a:t>(not on farms)	</a:t>
            </a:r>
            <a:r>
              <a:rPr lang="en-US" dirty="0"/>
              <a:t>		31.5%</a:t>
            </a:r>
          </a:p>
          <a:p>
            <a:r>
              <a:rPr lang="en-US" dirty="0"/>
              <a:t>49% urban					64% urban</a:t>
            </a:r>
          </a:p>
          <a:p>
            <a:r>
              <a:rPr lang="en-US" dirty="0"/>
              <a:t>Farmers mostly owner/ operators		58% cash rent</a:t>
            </a:r>
            <a:endParaRPr lang="en-US" i="1" dirty="0"/>
          </a:p>
          <a:p>
            <a:r>
              <a:rPr lang="en-US" dirty="0"/>
              <a:t>		</a:t>
            </a:r>
          </a:p>
          <a:p>
            <a:endParaRPr lang="en-US" dirty="0"/>
          </a:p>
        </p:txBody>
      </p:sp>
    </p:spTree>
    <p:extLst>
      <p:ext uri="{BB962C8B-B14F-4D97-AF65-F5344CB8AC3E}">
        <p14:creationId xmlns:p14="http://schemas.microsoft.com/office/powerpoint/2010/main" val="2754381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6" name="Rectangle 4106">
            <a:extLst>
              <a:ext uri="{FF2B5EF4-FFF2-40B4-BE49-F238E27FC236}">
                <a16:creationId xmlns:a16="http://schemas.microsoft.com/office/drawing/2014/main" id="{27B7C6F6-4579-4D42-9857-ED1B2EE07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4382347"/>
            <a:ext cx="5688020" cy="2153919"/>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A7D139-1A59-5AC6-6939-01E7F35FC82F}"/>
              </a:ext>
            </a:extLst>
          </p:cNvPr>
          <p:cNvSpPr>
            <a:spLocks noGrp="1"/>
          </p:cNvSpPr>
          <p:nvPr>
            <p:ph type="title"/>
          </p:nvPr>
        </p:nvSpPr>
        <p:spPr>
          <a:xfrm>
            <a:off x="573024" y="4608575"/>
            <a:ext cx="5242560" cy="1765715"/>
          </a:xfrm>
        </p:spPr>
        <p:txBody>
          <a:bodyPr>
            <a:normAutofit/>
          </a:bodyPr>
          <a:lstStyle/>
          <a:p>
            <a:pPr algn="r"/>
            <a:r>
              <a:rPr lang="en-US" sz="4400">
                <a:solidFill>
                  <a:srgbClr val="FFFFFF"/>
                </a:solidFill>
              </a:rPr>
              <a:t>Iowa Agriculture </a:t>
            </a:r>
          </a:p>
        </p:txBody>
      </p:sp>
      <p:pic>
        <p:nvPicPr>
          <p:cNvPr id="4102" name="Picture 6" descr="222,244 Corn Field Stock Photos - Free &amp; Royalty-Free Stock Photos from  Dreamstime">
            <a:extLst>
              <a:ext uri="{FF2B5EF4-FFF2-40B4-BE49-F238E27FC236}">
                <a16:creationId xmlns:a16="http://schemas.microsoft.com/office/drawing/2014/main" id="{B2EAD8A2-E243-014C-B16E-9CDFFBB8937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41" r="1" b="1"/>
          <a:stretch/>
        </p:blipFill>
        <p:spPr bwMode="auto">
          <a:xfrm>
            <a:off x="327547" y="321733"/>
            <a:ext cx="5688020" cy="3899748"/>
          </a:xfrm>
          <a:prstGeom prst="rect">
            <a:avLst/>
          </a:prstGeom>
          <a:noFill/>
          <a:extLst>
            <a:ext uri="{909E8E84-426E-40DD-AFC4-6F175D3DCCD1}">
              <a14:hiddenFill xmlns:a14="http://schemas.microsoft.com/office/drawing/2010/main">
                <a:solidFill>
                  <a:srgbClr val="FFFFFF"/>
                </a:solidFill>
              </a14:hiddenFill>
            </a:ext>
          </a:extLst>
        </p:spPr>
      </p:pic>
      <p:sp>
        <p:nvSpPr>
          <p:cNvPr id="4108" name="Rectangle 4108">
            <a:extLst>
              <a:ext uri="{FF2B5EF4-FFF2-40B4-BE49-F238E27FC236}">
                <a16:creationId xmlns:a16="http://schemas.microsoft.com/office/drawing/2014/main" id="{7E6D8249-E901-4E71-B15A-A7F5D7F7B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6434" y="321732"/>
            <a:ext cx="5693835" cy="6214534"/>
          </a:xfrm>
          <a:prstGeom prst="rect">
            <a:avLst/>
          </a:prstGeom>
          <a:solidFill>
            <a:srgbClr val="495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B6EC465-02E8-65DA-7985-C100E7EA559E}"/>
              </a:ext>
            </a:extLst>
          </p:cNvPr>
          <p:cNvSpPr>
            <a:spLocks noGrp="1"/>
          </p:cNvSpPr>
          <p:nvPr>
            <p:ph idx="1"/>
          </p:nvPr>
        </p:nvSpPr>
        <p:spPr>
          <a:xfrm>
            <a:off x="6661065" y="974875"/>
            <a:ext cx="4724573" cy="4852362"/>
          </a:xfrm>
        </p:spPr>
        <p:txBody>
          <a:bodyPr anchor="ctr">
            <a:normAutofit/>
          </a:bodyPr>
          <a:lstStyle/>
          <a:p>
            <a:r>
              <a:rPr lang="en-US" dirty="0">
                <a:solidFill>
                  <a:srgbClr val="FFFFFF"/>
                </a:solidFill>
              </a:rPr>
              <a:t>#1 in corn production </a:t>
            </a:r>
          </a:p>
          <a:p>
            <a:r>
              <a:rPr lang="en-US" dirty="0">
                <a:solidFill>
                  <a:srgbClr val="FFFFFF"/>
                </a:solidFill>
              </a:rPr>
              <a:t>#2 in soybean production</a:t>
            </a:r>
          </a:p>
          <a:p>
            <a:r>
              <a:rPr lang="en-US" dirty="0">
                <a:solidFill>
                  <a:srgbClr val="FFFFFF"/>
                </a:solidFill>
              </a:rPr>
              <a:t>#1 in swine production</a:t>
            </a:r>
          </a:p>
          <a:p>
            <a:r>
              <a:rPr lang="en-US" dirty="0">
                <a:solidFill>
                  <a:srgbClr val="FFFFFF"/>
                </a:solidFill>
              </a:rPr>
              <a:t>#1 in chickens</a:t>
            </a:r>
          </a:p>
          <a:p>
            <a:r>
              <a:rPr lang="en-US" dirty="0">
                <a:solidFill>
                  <a:srgbClr val="FFFFFF"/>
                </a:solidFill>
              </a:rPr>
              <a:t>#4 in cattle numbers</a:t>
            </a:r>
          </a:p>
          <a:p>
            <a:r>
              <a:rPr lang="en-US" dirty="0">
                <a:solidFill>
                  <a:srgbClr val="FFFFFF"/>
                </a:solidFill>
              </a:rPr>
              <a:t>#7 in turkeys</a:t>
            </a:r>
          </a:p>
          <a:p>
            <a:endParaRPr lang="en-US" dirty="0">
              <a:solidFill>
                <a:srgbClr val="FFFFFF"/>
              </a:solidFill>
            </a:endParaRPr>
          </a:p>
        </p:txBody>
      </p:sp>
    </p:spTree>
    <p:extLst>
      <p:ext uri="{BB962C8B-B14F-4D97-AF65-F5344CB8AC3E}">
        <p14:creationId xmlns:p14="http://schemas.microsoft.com/office/powerpoint/2010/main" val="948861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8E529-54CE-14F0-4986-AF277F33A24B}"/>
              </a:ext>
            </a:extLst>
          </p:cNvPr>
          <p:cNvSpPr>
            <a:spLocks noGrp="1"/>
          </p:cNvSpPr>
          <p:nvPr>
            <p:ph type="title"/>
          </p:nvPr>
        </p:nvSpPr>
        <p:spPr>
          <a:xfrm>
            <a:off x="1024128" y="585216"/>
            <a:ext cx="3133581" cy="1499616"/>
          </a:xfrm>
        </p:spPr>
        <p:txBody>
          <a:bodyPr>
            <a:normAutofit/>
          </a:bodyPr>
          <a:lstStyle/>
          <a:p>
            <a:r>
              <a:rPr lang="en-US" sz="4000" dirty="0"/>
              <a:t>Iowa land</a:t>
            </a:r>
          </a:p>
        </p:txBody>
      </p:sp>
      <p:sp>
        <p:nvSpPr>
          <p:cNvPr id="3" name="Content Placeholder 2">
            <a:extLst>
              <a:ext uri="{FF2B5EF4-FFF2-40B4-BE49-F238E27FC236}">
                <a16:creationId xmlns:a16="http://schemas.microsoft.com/office/drawing/2014/main" id="{54EF73A6-AAD3-DDA2-AE79-853B8D83700A}"/>
              </a:ext>
            </a:extLst>
          </p:cNvPr>
          <p:cNvSpPr>
            <a:spLocks noGrp="1"/>
          </p:cNvSpPr>
          <p:nvPr>
            <p:ph idx="1"/>
          </p:nvPr>
        </p:nvSpPr>
        <p:spPr>
          <a:xfrm>
            <a:off x="1024128" y="2286000"/>
            <a:ext cx="3133580" cy="3931920"/>
          </a:xfrm>
        </p:spPr>
        <p:txBody>
          <a:bodyPr>
            <a:normAutofit/>
          </a:bodyPr>
          <a:lstStyle/>
          <a:p>
            <a:pPr marL="0" indent="0">
              <a:buNone/>
            </a:pPr>
            <a:r>
              <a:rPr lang="en-US" sz="1600" dirty="0"/>
              <a:t>36 million acres</a:t>
            </a:r>
          </a:p>
          <a:p>
            <a:pPr marL="0" indent="0">
              <a:buNone/>
            </a:pPr>
            <a:r>
              <a:rPr lang="en-US" sz="1600" b="1" dirty="0"/>
              <a:t>Farmland acres: 30.5 million</a:t>
            </a:r>
          </a:p>
          <a:p>
            <a:pPr marL="0" indent="0">
              <a:buNone/>
            </a:pPr>
            <a:r>
              <a:rPr lang="en-US" sz="1600" b="1" dirty="0"/>
              <a:t>Cropland acres  24.5 million (68%)</a:t>
            </a:r>
          </a:p>
          <a:p>
            <a:pPr lvl="1">
              <a:buFont typeface="Wingdings" panose="05000000000000000000" pitchFamily="2" charset="2"/>
              <a:buChar char="§"/>
            </a:pPr>
            <a:r>
              <a:rPr lang="en-US" sz="1600" dirty="0"/>
              <a:t>corn: 12.9 million acres, soybean: 10.1 million acres  = 23 million </a:t>
            </a:r>
            <a:r>
              <a:rPr lang="en-US" sz="1600" b="1" dirty="0"/>
              <a:t>(64%)</a:t>
            </a:r>
          </a:p>
          <a:p>
            <a:pPr lvl="1">
              <a:buFont typeface="Wingdings" panose="05000000000000000000" pitchFamily="2" charset="2"/>
              <a:buChar char="§"/>
            </a:pPr>
            <a:r>
              <a:rPr lang="en-US" sz="1600" dirty="0"/>
              <a:t>CRP 1.7 million</a:t>
            </a:r>
          </a:p>
          <a:p>
            <a:pPr lvl="1">
              <a:buFont typeface="Wingdings" panose="05000000000000000000" pitchFamily="2" charset="2"/>
              <a:buChar char="§"/>
            </a:pPr>
            <a:r>
              <a:rPr lang="en-US" sz="1600" dirty="0"/>
              <a:t>hay land: 1.3 million</a:t>
            </a:r>
          </a:p>
          <a:p>
            <a:pPr lvl="1">
              <a:buFont typeface="Wingdings" panose="05000000000000000000" pitchFamily="2" charset="2"/>
              <a:buChar char="§"/>
            </a:pPr>
            <a:r>
              <a:rPr lang="en-US" sz="1600" dirty="0"/>
              <a:t>oats: 0.1 million</a:t>
            </a:r>
          </a:p>
          <a:p>
            <a:pPr marL="0" indent="0">
              <a:buNone/>
            </a:pPr>
            <a:r>
              <a:rPr lang="en-US" sz="1600" b="1" dirty="0"/>
              <a:t>Pasture: 2.1 million</a:t>
            </a:r>
          </a:p>
        </p:txBody>
      </p:sp>
      <p:pic>
        <p:nvPicPr>
          <p:cNvPr id="4" name="Picture 4" descr="Iowa | Flag, Facts, Maps, &amp; Cities | Britannica">
            <a:extLst>
              <a:ext uri="{FF2B5EF4-FFF2-40B4-BE49-F238E27FC236}">
                <a16:creationId xmlns:a16="http://schemas.microsoft.com/office/drawing/2014/main" id="{0C3329CF-072D-CE3A-6A56-E6C4CD9E6ED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42342" y="1027922"/>
            <a:ext cx="6909577" cy="4802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4129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5" descr="6-21-05 021">
            <a:extLst>
              <a:ext uri="{FF2B5EF4-FFF2-40B4-BE49-F238E27FC236}">
                <a16:creationId xmlns:a16="http://schemas.microsoft.com/office/drawing/2014/main" id="{2049C122-C923-C339-B9E7-7480A5A1F28D}"/>
              </a:ext>
            </a:extLst>
          </p:cNvPr>
          <p:cNvPicPr>
            <a:picLocks noChangeAspect="1" noChangeArrowheads="1"/>
          </p:cNvPicPr>
          <p:nvPr/>
        </p:nvPicPr>
        <p:blipFill rotWithShape="1">
          <a:blip r:embed="rId2"/>
          <a:srcRect t="23391" r="9091"/>
          <a:stretch/>
        </p:blipFill>
        <p:spPr>
          <a:xfrm>
            <a:off x="20" y="10"/>
            <a:ext cx="12191980" cy="6857990"/>
          </a:xfrm>
          <a:prstGeom prst="rect">
            <a:avLst/>
          </a:prstGeom>
        </p:spPr>
      </p:pic>
      <p:sp>
        <p:nvSpPr>
          <p:cNvPr id="6" name="Rectangle 8">
            <a:extLst>
              <a:ext uri="{FF2B5EF4-FFF2-40B4-BE49-F238E27FC236}">
                <a16:creationId xmlns:a16="http://schemas.microsoft.com/office/drawing/2014/main" id="{57D175FC-84CC-4D12-A5E2-FA27D934E9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2265" cy="6858000"/>
          </a:xfrm>
          <a:prstGeom prst="rect">
            <a:avLst/>
          </a:pr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FACD47B0-491E-C44F-AB38-A86820A90C74}"/>
              </a:ext>
            </a:extLst>
          </p:cNvPr>
          <p:cNvSpPr>
            <a:spLocks noGrp="1"/>
          </p:cNvSpPr>
          <p:nvPr>
            <p:ph type="title"/>
          </p:nvPr>
        </p:nvSpPr>
        <p:spPr>
          <a:xfrm>
            <a:off x="1024128" y="585216"/>
            <a:ext cx="6066816" cy="1499616"/>
          </a:xfrm>
        </p:spPr>
        <p:txBody>
          <a:bodyPr>
            <a:normAutofit/>
          </a:bodyPr>
          <a:lstStyle/>
          <a:p>
            <a:r>
              <a:rPr lang="en-US">
                <a:solidFill>
                  <a:srgbClr val="000000"/>
                </a:solidFill>
              </a:rPr>
              <a:t>Iowa’s Top Resource Concerns</a:t>
            </a:r>
            <a:endParaRPr lang="en-US" dirty="0">
              <a:solidFill>
                <a:srgbClr val="000000"/>
              </a:solidFill>
            </a:endParaRPr>
          </a:p>
        </p:txBody>
      </p:sp>
      <p:cxnSp>
        <p:nvCxnSpPr>
          <p:cNvPr id="7" name="Straight Connector 10">
            <a:extLst>
              <a:ext uri="{FF2B5EF4-FFF2-40B4-BE49-F238E27FC236}">
                <a16:creationId xmlns:a16="http://schemas.microsoft.com/office/drawing/2014/main" id="{8AC38328-2D50-4DDB-BD20-28DE12E499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5C15F57-D750-ADF9-8426-989741627B58}"/>
              </a:ext>
            </a:extLst>
          </p:cNvPr>
          <p:cNvSpPr>
            <a:spLocks noGrp="1"/>
          </p:cNvSpPr>
          <p:nvPr>
            <p:ph idx="1"/>
          </p:nvPr>
        </p:nvSpPr>
        <p:spPr>
          <a:xfrm>
            <a:off x="1024128" y="2286000"/>
            <a:ext cx="6066816" cy="4023360"/>
          </a:xfrm>
        </p:spPr>
        <p:txBody>
          <a:bodyPr>
            <a:normAutofit/>
          </a:bodyPr>
          <a:lstStyle/>
          <a:p>
            <a:r>
              <a:rPr lang="en-US" dirty="0">
                <a:solidFill>
                  <a:srgbClr val="000000"/>
                </a:solidFill>
              </a:rPr>
              <a:t>Soil erosion</a:t>
            </a:r>
          </a:p>
          <a:p>
            <a:r>
              <a:rPr lang="en-US" dirty="0">
                <a:solidFill>
                  <a:srgbClr val="000000"/>
                </a:solidFill>
              </a:rPr>
              <a:t>Soil quality</a:t>
            </a:r>
          </a:p>
          <a:p>
            <a:r>
              <a:rPr lang="en-US" dirty="0">
                <a:solidFill>
                  <a:srgbClr val="000000"/>
                </a:solidFill>
              </a:rPr>
              <a:t>Water quality</a:t>
            </a:r>
          </a:p>
          <a:p>
            <a:pPr lvl="1">
              <a:buFont typeface="Arial" panose="020B0604020202020204" pitchFamily="34" charset="0"/>
              <a:buChar char="•"/>
            </a:pPr>
            <a:r>
              <a:rPr lang="en-US" dirty="0">
                <a:solidFill>
                  <a:srgbClr val="000000"/>
                </a:solidFill>
              </a:rPr>
              <a:t>Sedimentation</a:t>
            </a:r>
          </a:p>
          <a:p>
            <a:pPr lvl="1">
              <a:buFont typeface="Arial" panose="020B0604020202020204" pitchFamily="34" charset="0"/>
              <a:buChar char="•"/>
            </a:pPr>
            <a:r>
              <a:rPr lang="en-US" dirty="0">
                <a:solidFill>
                  <a:srgbClr val="000000"/>
                </a:solidFill>
              </a:rPr>
              <a:t>Nutrient loading</a:t>
            </a:r>
          </a:p>
          <a:p>
            <a:pPr lvl="1">
              <a:buFont typeface="Arial" panose="020B0604020202020204" pitchFamily="34" charset="0"/>
              <a:buChar char="•"/>
            </a:pPr>
            <a:r>
              <a:rPr lang="en-US" dirty="0">
                <a:solidFill>
                  <a:srgbClr val="000000"/>
                </a:solidFill>
              </a:rPr>
              <a:t>Harmful bacteria</a:t>
            </a:r>
          </a:p>
          <a:p>
            <a:r>
              <a:rPr lang="en-US" dirty="0">
                <a:solidFill>
                  <a:srgbClr val="000000"/>
                </a:solidFill>
              </a:rPr>
              <a:t>Air – Greenhouse emissions</a:t>
            </a:r>
          </a:p>
          <a:p>
            <a:pPr lvl="1">
              <a:buFont typeface="Arial" panose="020B0604020202020204" pitchFamily="34" charset="0"/>
              <a:buChar char="•"/>
            </a:pPr>
            <a:r>
              <a:rPr lang="en-US" dirty="0">
                <a:solidFill>
                  <a:srgbClr val="000000"/>
                </a:solidFill>
              </a:rPr>
              <a:t>i.e., Nitrous oxide, CO2</a:t>
            </a:r>
          </a:p>
          <a:p>
            <a:r>
              <a:rPr lang="en-US" dirty="0">
                <a:solidFill>
                  <a:srgbClr val="000000"/>
                </a:solidFill>
              </a:rPr>
              <a:t>Natural ecosystems / wildlife</a:t>
            </a:r>
          </a:p>
          <a:p>
            <a:endParaRPr lang="en-US" dirty="0">
              <a:solidFill>
                <a:srgbClr val="000000"/>
              </a:solidFill>
            </a:endParaRPr>
          </a:p>
        </p:txBody>
      </p:sp>
    </p:spTree>
    <p:extLst>
      <p:ext uri="{BB962C8B-B14F-4D97-AF65-F5344CB8AC3E}">
        <p14:creationId xmlns:p14="http://schemas.microsoft.com/office/powerpoint/2010/main" val="3757721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4" name="Rectangle 2054">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5353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AFDEC37F-8536-30A6-A33B-2F52A854D507}"/>
              </a:ext>
            </a:extLst>
          </p:cNvPr>
          <p:cNvSpPr>
            <a:spLocks noGrp="1"/>
          </p:cNvSpPr>
          <p:nvPr>
            <p:ph type="title"/>
          </p:nvPr>
        </p:nvSpPr>
        <p:spPr>
          <a:xfrm>
            <a:off x="524256" y="4767072"/>
            <a:ext cx="6594189" cy="1625210"/>
          </a:xfrm>
        </p:spPr>
        <p:txBody>
          <a:bodyPr>
            <a:normAutofit/>
          </a:bodyPr>
          <a:lstStyle/>
          <a:p>
            <a:pPr algn="r"/>
            <a:r>
              <a:rPr lang="en-US" dirty="0">
                <a:solidFill>
                  <a:srgbClr val="FFFFFF"/>
                </a:solidFill>
              </a:rPr>
              <a:t>Soil Erosion</a:t>
            </a:r>
            <a:endParaRPr lang="en-US">
              <a:solidFill>
                <a:srgbClr val="FFFFFF"/>
              </a:solidFill>
            </a:endParaRPr>
          </a:p>
        </p:txBody>
      </p:sp>
      <p:pic>
        <p:nvPicPr>
          <p:cNvPr id="2050" name="Picture 2">
            <a:extLst>
              <a:ext uri="{FF2B5EF4-FFF2-40B4-BE49-F238E27FC236}">
                <a16:creationId xmlns:a16="http://schemas.microsoft.com/office/drawing/2014/main" id="{A027D3A3-1C40-D655-D244-BFC7DC49B24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380" r="30959"/>
          <a:stretch/>
        </p:blipFill>
        <p:spPr bwMode="auto">
          <a:xfrm>
            <a:off x="327547" y="321733"/>
            <a:ext cx="3448718" cy="4107392"/>
          </a:xfrm>
          <a:prstGeom prst="rect">
            <a:avLst/>
          </a:prstGeom>
          <a:noFill/>
          <a:extLst>
            <a:ext uri="{909E8E84-426E-40DD-AFC4-6F175D3DCCD1}">
              <a14:hiddenFill xmlns:a14="http://schemas.microsoft.com/office/drawing/2010/main">
                <a:solidFill>
                  <a:srgbClr val="FFFFFF"/>
                </a:solidFill>
              </a14:hiddenFill>
            </a:ext>
          </a:extLst>
        </p:spPr>
      </p:pic>
      <p:pic>
        <p:nvPicPr>
          <p:cNvPr id="4" name="Content Placeholder 3">
            <a:extLst>
              <a:ext uri="{FF2B5EF4-FFF2-40B4-BE49-F238E27FC236}">
                <a16:creationId xmlns:a16="http://schemas.microsoft.com/office/drawing/2014/main" id="{9DD4D4F9-A1E8-13E8-1B86-1BDB455AC619}"/>
              </a:ext>
            </a:extLst>
          </p:cNvPr>
          <p:cNvPicPr>
            <a:picLocks noChangeAspect="1"/>
          </p:cNvPicPr>
          <p:nvPr/>
        </p:nvPicPr>
        <p:blipFill rotWithShape="1">
          <a:blip r:embed="rId4">
            <a:extLst>
              <a:ext uri="{28A0092B-C50C-407E-A947-70E740481C1C}">
                <a14:useLocalDpi xmlns:a14="http://schemas.microsoft.com/office/drawing/2010/main" val="0"/>
              </a:ext>
            </a:extLst>
          </a:blip>
          <a:srcRect l="18504" r="18508" b="3"/>
          <a:stretch/>
        </p:blipFill>
        <p:spPr>
          <a:xfrm>
            <a:off x="3925067" y="321732"/>
            <a:ext cx="3448718" cy="4106284"/>
          </a:xfrm>
          <a:prstGeom prst="rect">
            <a:avLst/>
          </a:prstGeom>
        </p:spPr>
      </p:pic>
      <p:sp>
        <p:nvSpPr>
          <p:cNvPr id="2056" name="Rectangle 2056">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 name="Content Placeholder 2">
            <a:extLst>
              <a:ext uri="{FF2B5EF4-FFF2-40B4-BE49-F238E27FC236}">
                <a16:creationId xmlns:a16="http://schemas.microsoft.com/office/drawing/2014/main" id="{92B45C20-4DC9-0D25-07F5-A0520AD71249}"/>
              </a:ext>
            </a:extLst>
          </p:cNvPr>
          <p:cNvSpPr>
            <a:spLocks noGrp="1"/>
          </p:cNvSpPr>
          <p:nvPr>
            <p:ph idx="1"/>
          </p:nvPr>
        </p:nvSpPr>
        <p:spPr>
          <a:xfrm>
            <a:off x="8029319" y="917725"/>
            <a:ext cx="3424739" cy="4852362"/>
          </a:xfrm>
        </p:spPr>
        <p:txBody>
          <a:bodyPr anchor="ctr">
            <a:normAutofit/>
          </a:bodyPr>
          <a:lstStyle/>
          <a:p>
            <a:r>
              <a:rPr lang="en-US" dirty="0">
                <a:solidFill>
                  <a:srgbClr val="FFFFFF"/>
                </a:solidFill>
              </a:rPr>
              <a:t>No-till / Strip-till </a:t>
            </a:r>
            <a:r>
              <a:rPr lang="en-US">
                <a:solidFill>
                  <a:srgbClr val="FFFFFF"/>
                </a:solidFill>
              </a:rPr>
              <a:t>(INREC survey)</a:t>
            </a:r>
          </a:p>
          <a:p>
            <a:pPr lvl="1">
              <a:buFont typeface="Arial" panose="020B0604020202020204" pitchFamily="34" charset="0"/>
              <a:buChar char="•"/>
            </a:pPr>
            <a:r>
              <a:rPr lang="en-US" dirty="0">
                <a:solidFill>
                  <a:srgbClr val="FFFFFF"/>
                </a:solidFill>
              </a:rPr>
              <a:t>NT corn 32%, NT Beans 46% </a:t>
            </a:r>
          </a:p>
          <a:p>
            <a:pPr lvl="1">
              <a:buFont typeface="Arial" panose="020B0604020202020204" pitchFamily="34" charset="0"/>
              <a:buChar char="•"/>
            </a:pPr>
            <a:r>
              <a:rPr lang="en-US" dirty="0">
                <a:solidFill>
                  <a:srgbClr val="FFFFFF"/>
                </a:solidFill>
              </a:rPr>
              <a:t>Long term NT &lt; 25% </a:t>
            </a:r>
          </a:p>
          <a:p>
            <a:r>
              <a:rPr lang="en-US" dirty="0">
                <a:solidFill>
                  <a:srgbClr val="FFFFFF"/>
                </a:solidFill>
              </a:rPr>
              <a:t>Cover crops</a:t>
            </a:r>
          </a:p>
          <a:p>
            <a:pPr lvl="1">
              <a:buFont typeface="Arial" panose="020B0604020202020204" pitchFamily="34" charset="0"/>
              <a:buChar char="•"/>
            </a:pPr>
            <a:r>
              <a:rPr lang="en-US" dirty="0">
                <a:solidFill>
                  <a:srgbClr val="FFFFFF"/>
                </a:solidFill>
              </a:rPr>
              <a:t>2017 – 6.9%, 2021 – 12.1% (</a:t>
            </a:r>
            <a:r>
              <a:rPr lang="en-US" i="1" dirty="0">
                <a:solidFill>
                  <a:srgbClr val="FFFFFF"/>
                </a:solidFill>
              </a:rPr>
              <a:t>2.8 million acres</a:t>
            </a:r>
            <a:r>
              <a:rPr lang="en-US" dirty="0">
                <a:solidFill>
                  <a:srgbClr val="FFFFFF"/>
                </a:solidFill>
              </a:rPr>
              <a:t>) (INREC survey)</a:t>
            </a:r>
          </a:p>
          <a:p>
            <a:r>
              <a:rPr lang="en-US" dirty="0">
                <a:solidFill>
                  <a:srgbClr val="FFFFFF"/>
                </a:solidFill>
              </a:rPr>
              <a:t>Terraces</a:t>
            </a:r>
          </a:p>
          <a:p>
            <a:pPr lvl="1"/>
            <a:r>
              <a:rPr lang="en-US" dirty="0">
                <a:solidFill>
                  <a:srgbClr val="FFFFFF"/>
                </a:solidFill>
              </a:rPr>
              <a:t>New terraces = removal of terraces??</a:t>
            </a:r>
          </a:p>
          <a:p>
            <a:endParaRPr lang="en-US" dirty="0">
              <a:solidFill>
                <a:srgbClr val="FFFFFF"/>
              </a:solidFill>
            </a:endParaRPr>
          </a:p>
          <a:p>
            <a:endParaRPr lang="en-US" dirty="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15798786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0BFC7-671A-7524-71D2-DA714E3F28CA}"/>
              </a:ext>
            </a:extLst>
          </p:cNvPr>
          <p:cNvSpPr>
            <a:spLocks noGrp="1"/>
          </p:cNvSpPr>
          <p:nvPr>
            <p:ph type="title"/>
          </p:nvPr>
        </p:nvSpPr>
        <p:spPr>
          <a:xfrm>
            <a:off x="6825673" y="585216"/>
            <a:ext cx="4866794" cy="1499616"/>
          </a:xfrm>
        </p:spPr>
        <p:txBody>
          <a:bodyPr>
            <a:normAutofit/>
          </a:bodyPr>
          <a:lstStyle/>
          <a:p>
            <a:r>
              <a:rPr lang="en-US"/>
              <a:t>Water Quality</a:t>
            </a:r>
          </a:p>
        </p:txBody>
      </p:sp>
      <p:sp>
        <p:nvSpPr>
          <p:cNvPr id="3" name="Content Placeholder 2">
            <a:extLst>
              <a:ext uri="{FF2B5EF4-FFF2-40B4-BE49-F238E27FC236}">
                <a16:creationId xmlns:a16="http://schemas.microsoft.com/office/drawing/2014/main" id="{5FB97E88-1C92-BEF0-B756-B427BF484F82}"/>
              </a:ext>
            </a:extLst>
          </p:cNvPr>
          <p:cNvSpPr>
            <a:spLocks noGrp="1"/>
          </p:cNvSpPr>
          <p:nvPr>
            <p:ph idx="1"/>
          </p:nvPr>
        </p:nvSpPr>
        <p:spPr>
          <a:xfrm>
            <a:off x="6825673" y="2286000"/>
            <a:ext cx="4866794" cy="4023360"/>
          </a:xfrm>
        </p:spPr>
        <p:txBody>
          <a:bodyPr>
            <a:normAutofit/>
          </a:bodyPr>
          <a:lstStyle/>
          <a:p>
            <a:r>
              <a:rPr lang="en-US" sz="1900" b="1" dirty="0"/>
              <a:t>Sediment</a:t>
            </a:r>
          </a:p>
          <a:p>
            <a:r>
              <a:rPr lang="en-US" sz="1900" b="1" dirty="0"/>
              <a:t>Nitrogen</a:t>
            </a:r>
            <a:r>
              <a:rPr lang="en-US" sz="1900" dirty="0"/>
              <a:t> </a:t>
            </a:r>
            <a:r>
              <a:rPr lang="en-US" sz="1800" dirty="0"/>
              <a:t>(</a:t>
            </a:r>
            <a:r>
              <a:rPr lang="en-US" sz="1800" i="1" dirty="0"/>
              <a:t>nitrates</a:t>
            </a:r>
            <a:r>
              <a:rPr lang="en-US" sz="1800" dirty="0"/>
              <a:t>)</a:t>
            </a:r>
          </a:p>
          <a:p>
            <a:pPr lvl="1">
              <a:buFont typeface="Arial" panose="020B0604020202020204" pitchFamily="34" charset="0"/>
              <a:buChar char="•"/>
            </a:pPr>
            <a:r>
              <a:rPr lang="en-US" sz="1900" dirty="0"/>
              <a:t>4Rs </a:t>
            </a:r>
            <a:r>
              <a:rPr lang="en-US" i="1" dirty="0"/>
              <a:t>(right rate, right placement, right product, right time)</a:t>
            </a:r>
          </a:p>
          <a:p>
            <a:pPr lvl="1">
              <a:buFont typeface="Arial" panose="020B0604020202020204" pitchFamily="34" charset="0"/>
              <a:buChar char="•"/>
            </a:pPr>
            <a:r>
              <a:rPr lang="en-US" sz="1900" dirty="0"/>
              <a:t>Cover crops</a:t>
            </a:r>
          </a:p>
          <a:p>
            <a:pPr lvl="1">
              <a:buFont typeface="Arial" panose="020B0604020202020204" pitchFamily="34" charset="0"/>
              <a:buChar char="•"/>
            </a:pPr>
            <a:r>
              <a:rPr lang="en-US" sz="1900" dirty="0"/>
              <a:t>Edge of field</a:t>
            </a:r>
          </a:p>
          <a:p>
            <a:pPr lvl="2">
              <a:buFont typeface="Arial" panose="020B0604020202020204" pitchFamily="34" charset="0"/>
              <a:buChar char="•"/>
            </a:pPr>
            <a:r>
              <a:rPr lang="en-US" sz="1900" dirty="0"/>
              <a:t>Saturated buffers, Bio-Reactors, Wetlands</a:t>
            </a:r>
          </a:p>
          <a:p>
            <a:pPr marL="128016" lvl="1" indent="0">
              <a:buNone/>
            </a:pPr>
            <a:r>
              <a:rPr lang="en-US" sz="1900" b="1" dirty="0"/>
              <a:t>Phosphorus</a:t>
            </a:r>
          </a:p>
          <a:p>
            <a:pPr lvl="1"/>
            <a:r>
              <a:rPr lang="en-US" sz="1900" dirty="0"/>
              <a:t>Particulate </a:t>
            </a:r>
            <a:r>
              <a:rPr lang="en-US" i="1" dirty="0"/>
              <a:t>(2/3 contribution)</a:t>
            </a:r>
          </a:p>
          <a:p>
            <a:pPr lvl="1"/>
            <a:r>
              <a:rPr lang="en-US" sz="1900" dirty="0"/>
              <a:t>Soluble </a:t>
            </a:r>
            <a:r>
              <a:rPr lang="en-US" i="1" dirty="0"/>
              <a:t>(1/3 contribution)</a:t>
            </a:r>
            <a:endParaRPr lang="en-US" b="1" dirty="0"/>
          </a:p>
          <a:p>
            <a:r>
              <a:rPr lang="en-US" sz="1900" b="1" dirty="0"/>
              <a:t>Bacteria </a:t>
            </a:r>
            <a:r>
              <a:rPr lang="en-US" sz="1800" i="1" dirty="0"/>
              <a:t>(fecal, cyanobacteria)</a:t>
            </a:r>
          </a:p>
          <a:p>
            <a:pPr lvl="1"/>
            <a:endParaRPr lang="en-US" sz="1900" i="1" dirty="0"/>
          </a:p>
        </p:txBody>
      </p:sp>
      <p:pic>
        <p:nvPicPr>
          <p:cNvPr id="4098" name="Picture 2" descr="Image result for water quality image iowa">
            <a:extLst>
              <a:ext uri="{FF2B5EF4-FFF2-40B4-BE49-F238E27FC236}">
                <a16:creationId xmlns:a16="http://schemas.microsoft.com/office/drawing/2014/main" id="{EB2DB096-7EE6-378B-5982-43A8C7ABEE4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027" r="10532" b="1"/>
          <a:stretch/>
        </p:blipFill>
        <p:spPr bwMode="auto">
          <a:xfrm>
            <a:off x="1" y="10"/>
            <a:ext cx="2934472" cy="331574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CA60A4E0-7C48-F1C4-91E0-F570AEC8071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082" r="16078" b="-4"/>
          <a:stretch/>
        </p:blipFill>
        <p:spPr bwMode="auto">
          <a:xfrm>
            <a:off x="3095339" y="10"/>
            <a:ext cx="2999073" cy="331574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descr="2.5 Water Quality – Upper Iowa River">
            <a:extLst>
              <a:ext uri="{FF2B5EF4-FFF2-40B4-BE49-F238E27FC236}">
                <a16:creationId xmlns:a16="http://schemas.microsoft.com/office/drawing/2014/main" id="{D02544F4-FFB3-E84F-46EC-8F736BF424E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440" r="22467" b="2"/>
          <a:stretch/>
        </p:blipFill>
        <p:spPr bwMode="auto">
          <a:xfrm>
            <a:off x="20" y="3476625"/>
            <a:ext cx="6094392" cy="3381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3996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A4BAA-959B-B785-3147-F5D0631A813D}"/>
              </a:ext>
            </a:extLst>
          </p:cNvPr>
          <p:cNvSpPr>
            <a:spLocks noGrp="1"/>
          </p:cNvSpPr>
          <p:nvPr>
            <p:ph type="title"/>
          </p:nvPr>
        </p:nvSpPr>
        <p:spPr>
          <a:xfrm>
            <a:off x="1024129" y="585216"/>
            <a:ext cx="4431792" cy="1499616"/>
          </a:xfrm>
        </p:spPr>
        <p:txBody>
          <a:bodyPr>
            <a:normAutofit/>
          </a:bodyPr>
          <a:lstStyle/>
          <a:p>
            <a:r>
              <a:rPr lang="en-US"/>
              <a:t>Iowa Nutrient Strategy</a:t>
            </a:r>
          </a:p>
        </p:txBody>
      </p:sp>
      <p:sp>
        <p:nvSpPr>
          <p:cNvPr id="3" name="Content Placeholder 2">
            <a:extLst>
              <a:ext uri="{FF2B5EF4-FFF2-40B4-BE49-F238E27FC236}">
                <a16:creationId xmlns:a16="http://schemas.microsoft.com/office/drawing/2014/main" id="{BD707715-09FB-D128-F8DF-93D10F60CA96}"/>
              </a:ext>
            </a:extLst>
          </p:cNvPr>
          <p:cNvSpPr>
            <a:spLocks noGrp="1"/>
          </p:cNvSpPr>
          <p:nvPr>
            <p:ph idx="1"/>
          </p:nvPr>
        </p:nvSpPr>
        <p:spPr>
          <a:xfrm>
            <a:off x="1024128" y="2286000"/>
            <a:ext cx="4429615" cy="3931920"/>
          </a:xfrm>
        </p:spPr>
        <p:txBody>
          <a:bodyPr>
            <a:normAutofit/>
          </a:bodyPr>
          <a:lstStyle/>
          <a:p>
            <a:r>
              <a:rPr lang="en-US"/>
              <a:t>Adopted in 2013</a:t>
            </a:r>
          </a:p>
          <a:p>
            <a:r>
              <a:rPr lang="en-US"/>
              <a:t>Nutrient Reduction Goals</a:t>
            </a:r>
          </a:p>
          <a:p>
            <a:pPr lvl="1"/>
            <a:r>
              <a:rPr lang="en-US"/>
              <a:t>Phosphorus – 45%, </a:t>
            </a:r>
            <a:r>
              <a:rPr lang="en-US" i="1"/>
              <a:t>non-point 29%</a:t>
            </a:r>
          </a:p>
          <a:p>
            <a:pPr lvl="1"/>
            <a:r>
              <a:rPr lang="en-US"/>
              <a:t>Nitrogen – 45%, </a:t>
            </a:r>
            <a:r>
              <a:rPr lang="en-US" i="1"/>
              <a:t>non-point 41%</a:t>
            </a:r>
          </a:p>
          <a:p>
            <a:endParaRPr lang="en-US"/>
          </a:p>
        </p:txBody>
      </p:sp>
      <p:pic>
        <p:nvPicPr>
          <p:cNvPr id="4" name="Content Placeholder 4">
            <a:extLst>
              <a:ext uri="{FF2B5EF4-FFF2-40B4-BE49-F238E27FC236}">
                <a16:creationId xmlns:a16="http://schemas.microsoft.com/office/drawing/2014/main" id="{374D4F47-3F24-0B8D-5DE4-18B8BE2E5443}"/>
              </a:ext>
            </a:extLst>
          </p:cNvPr>
          <p:cNvPicPr>
            <a:picLocks noChangeAspect="1"/>
          </p:cNvPicPr>
          <p:nvPr/>
        </p:nvPicPr>
        <p:blipFill>
          <a:blip r:embed="rId2"/>
          <a:stretch>
            <a:fillRect/>
          </a:stretch>
        </p:blipFill>
        <p:spPr>
          <a:xfrm>
            <a:off x="6641631" y="640080"/>
            <a:ext cx="4364659" cy="5577840"/>
          </a:xfrm>
          <a:prstGeom prst="rect">
            <a:avLst/>
          </a:prstGeom>
        </p:spPr>
      </p:pic>
    </p:spTree>
    <p:extLst>
      <p:ext uri="{BB962C8B-B14F-4D97-AF65-F5344CB8AC3E}">
        <p14:creationId xmlns:p14="http://schemas.microsoft.com/office/powerpoint/2010/main" val="3504457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BC36D-E943-631D-BE02-81EA0FE1B7E0}"/>
              </a:ext>
            </a:extLst>
          </p:cNvPr>
          <p:cNvSpPr>
            <a:spLocks noGrp="1"/>
          </p:cNvSpPr>
          <p:nvPr>
            <p:ph type="title"/>
          </p:nvPr>
        </p:nvSpPr>
        <p:spPr/>
        <p:txBody>
          <a:bodyPr/>
          <a:lstStyle/>
          <a:p>
            <a:r>
              <a:rPr lang="en-US" dirty="0"/>
              <a:t>Iowa’s Livestock Industry</a:t>
            </a:r>
          </a:p>
        </p:txBody>
      </p:sp>
      <p:sp>
        <p:nvSpPr>
          <p:cNvPr id="3" name="Content Placeholder 2">
            <a:extLst>
              <a:ext uri="{FF2B5EF4-FFF2-40B4-BE49-F238E27FC236}">
                <a16:creationId xmlns:a16="http://schemas.microsoft.com/office/drawing/2014/main" id="{D81858D5-D9F0-BF9D-0735-5AAF1579140D}"/>
              </a:ext>
            </a:extLst>
          </p:cNvPr>
          <p:cNvSpPr>
            <a:spLocks noGrp="1"/>
          </p:cNvSpPr>
          <p:nvPr>
            <p:ph sz="half" idx="1"/>
          </p:nvPr>
        </p:nvSpPr>
        <p:spPr/>
        <p:txBody>
          <a:bodyPr>
            <a:normAutofit/>
          </a:bodyPr>
          <a:lstStyle/>
          <a:p>
            <a:r>
              <a:rPr lang="en-US" b="1" u="sng" dirty="0"/>
              <a:t>Swine </a:t>
            </a:r>
          </a:p>
          <a:p>
            <a:pPr lvl="1">
              <a:buFont typeface="Arial" panose="020B0604020202020204" pitchFamily="34" charset="0"/>
              <a:buChar char="•"/>
            </a:pPr>
            <a:r>
              <a:rPr lang="en-US" sz="2000" u="sng" dirty="0">
                <a:solidFill>
                  <a:srgbClr val="000000"/>
                </a:solidFill>
              </a:rPr>
              <a:t>#1 in inventory of hogs </a:t>
            </a:r>
            <a:r>
              <a:rPr lang="en-US" sz="2000" dirty="0">
                <a:solidFill>
                  <a:srgbClr val="000000"/>
                </a:solidFill>
              </a:rPr>
              <a:t>with 23,000,000 million head </a:t>
            </a:r>
          </a:p>
          <a:p>
            <a:pPr lvl="1">
              <a:buFont typeface="Arial" panose="020B0604020202020204" pitchFamily="34" charset="0"/>
              <a:buChar char="•"/>
            </a:pPr>
            <a:r>
              <a:rPr lang="en-US" sz="2000" dirty="0">
                <a:solidFill>
                  <a:srgbClr val="000000"/>
                </a:solidFill>
              </a:rPr>
              <a:t>Hogs are owned by a company </a:t>
            </a:r>
          </a:p>
          <a:p>
            <a:pPr lvl="1">
              <a:buFont typeface="Arial" panose="020B0604020202020204" pitchFamily="34" charset="0"/>
              <a:buChar char="•"/>
            </a:pPr>
            <a:r>
              <a:rPr lang="en-US" sz="2000" dirty="0">
                <a:solidFill>
                  <a:srgbClr val="000000"/>
                </a:solidFill>
              </a:rPr>
              <a:t>Facilities are operated by companies or by the producer</a:t>
            </a:r>
          </a:p>
          <a:p>
            <a:pPr marL="0" indent="0">
              <a:buNone/>
            </a:pPr>
            <a:r>
              <a:rPr lang="en-US" sz="2400" b="1" u="sng" dirty="0">
                <a:solidFill>
                  <a:srgbClr val="000000"/>
                </a:solidFill>
              </a:rPr>
              <a:t>Cattle</a:t>
            </a:r>
          </a:p>
          <a:p>
            <a:pPr lvl="1">
              <a:buFont typeface="Arial" panose="020B0604020202020204" pitchFamily="34" charset="0"/>
              <a:buChar char="•"/>
            </a:pPr>
            <a:r>
              <a:rPr lang="en-US" u="sng" dirty="0">
                <a:solidFill>
                  <a:srgbClr val="000000"/>
                </a:solidFill>
              </a:rPr>
              <a:t>#7 in inventory of cattle &amp; calves  </a:t>
            </a:r>
            <a:r>
              <a:rPr lang="en-US" dirty="0">
                <a:solidFill>
                  <a:srgbClr val="000000"/>
                </a:solidFill>
              </a:rPr>
              <a:t> </a:t>
            </a:r>
          </a:p>
          <a:p>
            <a:pPr lvl="1">
              <a:buFont typeface="Arial" panose="020B0604020202020204" pitchFamily="34" charset="0"/>
              <a:buChar char="•"/>
            </a:pPr>
            <a:r>
              <a:rPr lang="en-US" dirty="0">
                <a:solidFill>
                  <a:srgbClr val="000000"/>
                </a:solidFill>
              </a:rPr>
              <a:t>Feedlots are a mix of ownership</a:t>
            </a:r>
          </a:p>
          <a:p>
            <a:pPr lvl="1">
              <a:buFont typeface="Arial" panose="020B0604020202020204" pitchFamily="34" charset="0"/>
              <a:buChar char="•"/>
            </a:pPr>
            <a:r>
              <a:rPr lang="en-US" dirty="0">
                <a:solidFill>
                  <a:srgbClr val="000000"/>
                </a:solidFill>
              </a:rPr>
              <a:t>Cow/ Calf operation majority of producer ownership</a:t>
            </a:r>
          </a:p>
          <a:p>
            <a:pPr marL="0" indent="0">
              <a:buNone/>
            </a:pPr>
            <a:endParaRPr lang="en-US" sz="2400" dirty="0">
              <a:solidFill>
                <a:srgbClr val="000000"/>
              </a:solidFill>
            </a:endParaRPr>
          </a:p>
          <a:p>
            <a:pPr marL="0" indent="0">
              <a:buNone/>
            </a:pPr>
            <a:endParaRPr lang="en-US" sz="2400" dirty="0">
              <a:solidFill>
                <a:srgbClr val="000000"/>
              </a:solidFill>
            </a:endParaRPr>
          </a:p>
          <a:p>
            <a:endParaRPr lang="en-US" dirty="0"/>
          </a:p>
        </p:txBody>
      </p:sp>
      <p:sp>
        <p:nvSpPr>
          <p:cNvPr id="4" name="Content Placeholder 3">
            <a:extLst>
              <a:ext uri="{FF2B5EF4-FFF2-40B4-BE49-F238E27FC236}">
                <a16:creationId xmlns:a16="http://schemas.microsoft.com/office/drawing/2014/main" id="{92E11EA3-FBCB-8BFA-54FE-9E720BD29044}"/>
              </a:ext>
            </a:extLst>
          </p:cNvPr>
          <p:cNvSpPr>
            <a:spLocks noGrp="1"/>
          </p:cNvSpPr>
          <p:nvPr>
            <p:ph sz="half" idx="2"/>
          </p:nvPr>
        </p:nvSpPr>
        <p:spPr/>
        <p:txBody>
          <a:bodyPr>
            <a:normAutofit/>
          </a:bodyPr>
          <a:lstStyle/>
          <a:p>
            <a:pPr marL="0" indent="0">
              <a:buNone/>
            </a:pPr>
            <a:r>
              <a:rPr lang="en-US" b="1" u="sng" dirty="0">
                <a:solidFill>
                  <a:srgbClr val="000000"/>
                </a:solidFill>
              </a:rPr>
              <a:t>Poultry</a:t>
            </a:r>
          </a:p>
          <a:p>
            <a:pPr lvl="1">
              <a:buFont typeface="Arial" panose="020B0604020202020204" pitchFamily="34" charset="0"/>
              <a:buChar char="•"/>
            </a:pPr>
            <a:r>
              <a:rPr lang="en-US" u="sng" dirty="0">
                <a:solidFill>
                  <a:srgbClr val="000000"/>
                </a:solidFill>
              </a:rPr>
              <a:t>#1 in inventory of chickens </a:t>
            </a:r>
            <a:r>
              <a:rPr lang="en-US" i="1" u="sng" dirty="0">
                <a:solidFill>
                  <a:srgbClr val="000000"/>
                </a:solidFill>
              </a:rPr>
              <a:t>with </a:t>
            </a:r>
            <a:r>
              <a:rPr lang="en-US" i="1" dirty="0">
                <a:solidFill>
                  <a:srgbClr val="000000"/>
                </a:solidFill>
              </a:rPr>
              <a:t>54,765,000 head in 2022</a:t>
            </a:r>
          </a:p>
          <a:p>
            <a:pPr lvl="1">
              <a:buFont typeface="Arial" panose="020B0604020202020204" pitchFamily="34" charset="0"/>
              <a:buChar char="•"/>
            </a:pPr>
            <a:r>
              <a:rPr lang="en-US" i="1" dirty="0">
                <a:solidFill>
                  <a:srgbClr val="000000"/>
                </a:solidFill>
              </a:rPr>
              <a:t>#1 in layers &amp; egg production</a:t>
            </a:r>
          </a:p>
          <a:p>
            <a:pPr lvl="1">
              <a:buFont typeface="Arial" panose="020B0604020202020204" pitchFamily="34" charset="0"/>
              <a:buChar char="•"/>
            </a:pPr>
            <a:r>
              <a:rPr lang="en-US" dirty="0">
                <a:solidFill>
                  <a:srgbClr val="000000"/>
                </a:solidFill>
              </a:rPr>
              <a:t>#7 in inventory of turkeys, </a:t>
            </a:r>
            <a:r>
              <a:rPr lang="en-US" i="1" dirty="0">
                <a:solidFill>
                  <a:srgbClr val="000000"/>
                </a:solidFill>
              </a:rPr>
              <a:t>with 11,900,000 in 2018</a:t>
            </a:r>
          </a:p>
          <a:p>
            <a:pPr lvl="1">
              <a:buFont typeface="Arial" panose="020B0604020202020204" pitchFamily="34" charset="0"/>
              <a:buChar char="•"/>
            </a:pPr>
            <a:r>
              <a:rPr lang="en-US" dirty="0">
                <a:solidFill>
                  <a:srgbClr val="000000"/>
                </a:solidFill>
              </a:rPr>
              <a:t>Facilities operated &amp; owned by businesses who don’t produce crops</a:t>
            </a:r>
          </a:p>
          <a:p>
            <a:endParaRPr lang="en-US" dirty="0"/>
          </a:p>
        </p:txBody>
      </p:sp>
      <p:pic>
        <p:nvPicPr>
          <p:cNvPr id="5" name="Picture 2" descr="6,600+ Hog Confinement Stock Photos, Pictures &amp; Royalty-Free ...">
            <a:extLst>
              <a:ext uri="{FF2B5EF4-FFF2-40B4-BE49-F238E27FC236}">
                <a16:creationId xmlns:a16="http://schemas.microsoft.com/office/drawing/2014/main" id="{38C16B19-CDF5-EF27-3A34-66A86E18C60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328" b="4403"/>
          <a:stretch/>
        </p:blipFill>
        <p:spPr bwMode="auto">
          <a:xfrm>
            <a:off x="8366760" y="728936"/>
            <a:ext cx="3209854" cy="180554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f consumers knew how farmed chickens were raised, they ...">
            <a:extLst>
              <a:ext uri="{FF2B5EF4-FFF2-40B4-BE49-F238E27FC236}">
                <a16:creationId xmlns:a16="http://schemas.microsoft.com/office/drawing/2014/main" id="{04F8B7A1-6391-B618-879B-EBA4536E910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8816" r="8573" b="5471"/>
          <a:stretch/>
        </p:blipFill>
        <p:spPr bwMode="auto">
          <a:xfrm>
            <a:off x="9254015" y="4773169"/>
            <a:ext cx="2548609" cy="143359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Custom Cattle Feeders">
            <a:extLst>
              <a:ext uri="{FF2B5EF4-FFF2-40B4-BE49-F238E27FC236}">
                <a16:creationId xmlns:a16="http://schemas.microsoft.com/office/drawing/2014/main" id="{ABF04799-2AA8-CFC3-449F-C953CBFFA9F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648" r="1" b="1"/>
          <a:stretch/>
        </p:blipFill>
        <p:spPr bwMode="auto">
          <a:xfrm>
            <a:off x="5379427" y="5015059"/>
            <a:ext cx="2816164" cy="1638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46580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0FB37-90BF-0CC5-FB15-D5C3C1FF8948}"/>
              </a:ext>
            </a:extLst>
          </p:cNvPr>
          <p:cNvSpPr>
            <a:spLocks noGrp="1"/>
          </p:cNvSpPr>
          <p:nvPr>
            <p:ph type="title"/>
          </p:nvPr>
        </p:nvSpPr>
        <p:spPr/>
        <p:txBody>
          <a:bodyPr/>
          <a:lstStyle/>
          <a:p>
            <a:r>
              <a:rPr lang="en-US" dirty="0"/>
              <a:t>Manure – </a:t>
            </a:r>
            <a:r>
              <a:rPr lang="en-US" sz="4000" dirty="0"/>
              <a:t>Iowa is the #1 producer</a:t>
            </a:r>
          </a:p>
        </p:txBody>
      </p:sp>
      <p:sp>
        <p:nvSpPr>
          <p:cNvPr id="3" name="Content Placeholder 2">
            <a:extLst>
              <a:ext uri="{FF2B5EF4-FFF2-40B4-BE49-F238E27FC236}">
                <a16:creationId xmlns:a16="http://schemas.microsoft.com/office/drawing/2014/main" id="{29217ACF-4C12-146E-D2A0-4B1DC4FC7B5B}"/>
              </a:ext>
            </a:extLst>
          </p:cNvPr>
          <p:cNvSpPr>
            <a:spLocks noGrp="1"/>
          </p:cNvSpPr>
          <p:nvPr>
            <p:ph sz="half" idx="1"/>
          </p:nvPr>
        </p:nvSpPr>
        <p:spPr/>
        <p:txBody>
          <a:bodyPr/>
          <a:lstStyle/>
          <a:p>
            <a:pPr algn="ctr"/>
            <a:r>
              <a:rPr lang="en-US" b="1" u="sng" dirty="0"/>
              <a:t>Pros</a:t>
            </a:r>
          </a:p>
          <a:p>
            <a:r>
              <a:rPr lang="en-US" dirty="0"/>
              <a:t>IDNR Manure Mgmt. Plans required</a:t>
            </a:r>
          </a:p>
          <a:p>
            <a:pPr lvl="1">
              <a:buFont typeface="Arial" panose="020B0604020202020204" pitchFamily="34" charset="0"/>
              <a:buChar char="•"/>
            </a:pPr>
            <a:r>
              <a:rPr lang="en-US" dirty="0"/>
              <a:t>Requires manure testing, soil testing, &amp; P-Index</a:t>
            </a:r>
          </a:p>
          <a:p>
            <a:r>
              <a:rPr lang="en-US" dirty="0"/>
              <a:t>Improved applicators</a:t>
            </a:r>
          </a:p>
          <a:p>
            <a:r>
              <a:rPr lang="en-US" dirty="0"/>
              <a:t>More value put on manure</a:t>
            </a:r>
          </a:p>
          <a:p>
            <a:r>
              <a:rPr lang="en-US" dirty="0"/>
              <a:t>Broker manure, </a:t>
            </a:r>
            <a:r>
              <a:rPr lang="en-US" i="1" dirty="0"/>
              <a:t>especially poultry and then cattle</a:t>
            </a:r>
          </a:p>
          <a:p>
            <a:r>
              <a:rPr lang="en-US" dirty="0"/>
              <a:t>Soil health benefits</a:t>
            </a:r>
          </a:p>
          <a:p>
            <a:r>
              <a:rPr lang="en-US" dirty="0"/>
              <a:t>Raising livestock where we need nutrients</a:t>
            </a:r>
          </a:p>
          <a:p>
            <a:endParaRPr lang="en-US" dirty="0"/>
          </a:p>
          <a:p>
            <a:endParaRPr lang="en-US" dirty="0"/>
          </a:p>
        </p:txBody>
      </p:sp>
      <p:sp>
        <p:nvSpPr>
          <p:cNvPr id="4" name="Content Placeholder 3">
            <a:extLst>
              <a:ext uri="{FF2B5EF4-FFF2-40B4-BE49-F238E27FC236}">
                <a16:creationId xmlns:a16="http://schemas.microsoft.com/office/drawing/2014/main" id="{F43DFB16-BDB7-037E-F6D7-54791534D5E8}"/>
              </a:ext>
            </a:extLst>
          </p:cNvPr>
          <p:cNvSpPr>
            <a:spLocks noGrp="1"/>
          </p:cNvSpPr>
          <p:nvPr>
            <p:ph sz="half" idx="2"/>
          </p:nvPr>
        </p:nvSpPr>
        <p:spPr/>
        <p:txBody>
          <a:bodyPr/>
          <a:lstStyle/>
          <a:p>
            <a:pPr algn="ctr"/>
            <a:r>
              <a:rPr lang="en-US" b="1" u="sng" dirty="0"/>
              <a:t>Cons</a:t>
            </a:r>
          </a:p>
          <a:p>
            <a:r>
              <a:rPr lang="en-US" dirty="0"/>
              <a:t>Application timing</a:t>
            </a:r>
          </a:p>
          <a:p>
            <a:r>
              <a:rPr lang="en-US" dirty="0"/>
              <a:t>Manure adds complexity to the nutrient system</a:t>
            </a:r>
          </a:p>
          <a:p>
            <a:pPr lvl="1">
              <a:buFont typeface="Arial" panose="020B0604020202020204" pitchFamily="34" charset="0"/>
              <a:buChar char="•"/>
            </a:pPr>
            <a:r>
              <a:rPr lang="en-US" dirty="0"/>
              <a:t>Variability</a:t>
            </a:r>
          </a:p>
          <a:p>
            <a:pPr lvl="1">
              <a:buFont typeface="Arial" panose="020B0604020202020204" pitchFamily="34" charset="0"/>
              <a:buChar char="•"/>
            </a:pPr>
            <a:r>
              <a:rPr lang="en-US" dirty="0"/>
              <a:t>Availability of N</a:t>
            </a:r>
          </a:p>
          <a:p>
            <a:pPr lvl="1">
              <a:buFont typeface="Arial" panose="020B0604020202020204" pitchFamily="34" charset="0"/>
              <a:buChar char="•"/>
            </a:pPr>
            <a:r>
              <a:rPr lang="en-US" dirty="0"/>
              <a:t>Volatilization factors</a:t>
            </a:r>
          </a:p>
          <a:p>
            <a:r>
              <a:rPr lang="en-US" dirty="0"/>
              <a:t>IDNR Management Plans</a:t>
            </a:r>
          </a:p>
          <a:p>
            <a:r>
              <a:rPr lang="en-US" dirty="0"/>
              <a:t>Increased offsite nutrient concerns in high density livestock watersheds</a:t>
            </a:r>
          </a:p>
          <a:p>
            <a:endParaRPr lang="en-US" dirty="0"/>
          </a:p>
        </p:txBody>
      </p:sp>
      <p:pic>
        <p:nvPicPr>
          <p:cNvPr id="3074" name="Picture 2" descr="Compost Spreader Rental Uk / Compost Spreader Coast Equipment Rental : The landzie compost ...">
            <a:extLst>
              <a:ext uri="{FF2B5EF4-FFF2-40B4-BE49-F238E27FC236}">
                <a16:creationId xmlns:a16="http://schemas.microsoft.com/office/drawing/2014/main" id="{A0BA5F61-DE1C-1041-E843-765F3AD0F1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42342" y="384048"/>
            <a:ext cx="3055561" cy="1527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22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6E1C3-A724-836E-0489-B3514C490A17}"/>
              </a:ext>
            </a:extLst>
          </p:cNvPr>
          <p:cNvSpPr>
            <a:spLocks noGrp="1"/>
          </p:cNvSpPr>
          <p:nvPr>
            <p:ph type="title"/>
          </p:nvPr>
        </p:nvSpPr>
        <p:spPr/>
        <p:txBody>
          <a:bodyPr/>
          <a:lstStyle/>
          <a:p>
            <a:r>
              <a:rPr lang="en-US" dirty="0"/>
              <a:t>Technology</a:t>
            </a:r>
          </a:p>
        </p:txBody>
      </p:sp>
      <p:sp>
        <p:nvSpPr>
          <p:cNvPr id="3" name="Content Placeholder 2">
            <a:extLst>
              <a:ext uri="{FF2B5EF4-FFF2-40B4-BE49-F238E27FC236}">
                <a16:creationId xmlns:a16="http://schemas.microsoft.com/office/drawing/2014/main" id="{F7403AEA-F166-2332-C974-EEB808D3EDDA}"/>
              </a:ext>
            </a:extLst>
          </p:cNvPr>
          <p:cNvSpPr>
            <a:spLocks noGrp="1"/>
          </p:cNvSpPr>
          <p:nvPr>
            <p:ph sz="half" idx="1"/>
          </p:nvPr>
        </p:nvSpPr>
        <p:spPr>
          <a:xfrm>
            <a:off x="1129284" y="2286000"/>
            <a:ext cx="4754880" cy="4023360"/>
          </a:xfrm>
        </p:spPr>
        <p:txBody>
          <a:bodyPr>
            <a:normAutofit fontScale="92500" lnSpcReduction="10000"/>
          </a:bodyPr>
          <a:lstStyle/>
          <a:p>
            <a:r>
              <a:rPr lang="en-US" b="1" u="sng" dirty="0"/>
              <a:t>Planters</a:t>
            </a:r>
          </a:p>
          <a:p>
            <a:pPr lvl="1">
              <a:lnSpc>
                <a:spcPct val="100000"/>
              </a:lnSpc>
            </a:pPr>
            <a:r>
              <a:rPr lang="en-US" dirty="0"/>
              <a:t>GPS – </a:t>
            </a:r>
            <a:r>
              <a:rPr lang="en-US" i="1" dirty="0"/>
              <a:t>no row markers</a:t>
            </a:r>
          </a:p>
          <a:p>
            <a:pPr lvl="1">
              <a:lnSpc>
                <a:spcPct val="100000"/>
              </a:lnSpc>
            </a:pPr>
            <a:r>
              <a:rPr lang="en-US" dirty="0"/>
              <a:t>Automatic row shut offs</a:t>
            </a:r>
          </a:p>
          <a:p>
            <a:pPr lvl="1">
              <a:lnSpc>
                <a:spcPct val="100000"/>
              </a:lnSpc>
            </a:pPr>
            <a:r>
              <a:rPr lang="en-US" dirty="0"/>
              <a:t>Autosteer tractor</a:t>
            </a:r>
          </a:p>
          <a:p>
            <a:pPr lvl="1"/>
            <a:r>
              <a:rPr lang="en-US" dirty="0"/>
              <a:t>Automatic hydraulic down pressure</a:t>
            </a:r>
          </a:p>
          <a:p>
            <a:pPr lvl="1"/>
            <a:r>
              <a:rPr lang="en-US" dirty="0"/>
              <a:t>Size – 24 row, 60 foot</a:t>
            </a:r>
          </a:p>
          <a:p>
            <a:pPr lvl="1"/>
            <a:r>
              <a:rPr lang="en-US" dirty="0"/>
              <a:t>High Speed – 10 mph, </a:t>
            </a:r>
            <a:r>
              <a:rPr lang="en-US" i="1" dirty="0"/>
              <a:t>with excellent corn singulation &amp; spacing</a:t>
            </a:r>
          </a:p>
          <a:p>
            <a:pPr lvl="1"/>
            <a:r>
              <a:rPr lang="en-US" dirty="0"/>
              <a:t>Spiked closing wheels, </a:t>
            </a:r>
            <a:r>
              <a:rPr lang="en-US" i="1" dirty="0"/>
              <a:t>for no-till </a:t>
            </a:r>
          </a:p>
          <a:p>
            <a:pPr lvl="1"/>
            <a:r>
              <a:rPr lang="en-US" dirty="0"/>
              <a:t>Seed, </a:t>
            </a:r>
            <a:r>
              <a:rPr lang="en-US" i="1" dirty="0"/>
              <a:t>40-unit containers</a:t>
            </a:r>
          </a:p>
          <a:p>
            <a:endParaRPr lang="en-US" dirty="0"/>
          </a:p>
        </p:txBody>
      </p:sp>
      <p:sp>
        <p:nvSpPr>
          <p:cNvPr id="4" name="Content Placeholder 3">
            <a:extLst>
              <a:ext uri="{FF2B5EF4-FFF2-40B4-BE49-F238E27FC236}">
                <a16:creationId xmlns:a16="http://schemas.microsoft.com/office/drawing/2014/main" id="{247485B2-6FEE-07A2-CADF-B21FFF63CA8A}"/>
              </a:ext>
            </a:extLst>
          </p:cNvPr>
          <p:cNvSpPr>
            <a:spLocks noGrp="1"/>
          </p:cNvSpPr>
          <p:nvPr>
            <p:ph sz="half" idx="2"/>
          </p:nvPr>
        </p:nvSpPr>
        <p:spPr/>
        <p:txBody>
          <a:bodyPr>
            <a:normAutofit fontScale="92500" lnSpcReduction="10000"/>
          </a:bodyPr>
          <a:lstStyle/>
          <a:p>
            <a:pPr>
              <a:lnSpc>
                <a:spcPct val="110000"/>
              </a:lnSpc>
            </a:pPr>
            <a:r>
              <a:rPr lang="en-US" b="1" u="sng" dirty="0"/>
              <a:t>Sprayers</a:t>
            </a:r>
          </a:p>
          <a:p>
            <a:pPr lvl="1">
              <a:lnSpc>
                <a:spcPct val="110000"/>
              </a:lnSpc>
              <a:buFont typeface="Arial" panose="020B0604020202020204" pitchFamily="34" charset="0"/>
              <a:buChar char="•"/>
            </a:pPr>
            <a:r>
              <a:rPr lang="en-US" dirty="0">
                <a:solidFill>
                  <a:srgbClr val="000000"/>
                </a:solidFill>
              </a:rPr>
              <a:t>Automatic shutoffs</a:t>
            </a:r>
          </a:p>
          <a:p>
            <a:pPr lvl="1">
              <a:lnSpc>
                <a:spcPct val="110000"/>
              </a:lnSpc>
              <a:buFont typeface="Arial" panose="020B0604020202020204" pitchFamily="34" charset="0"/>
              <a:buChar char="•"/>
            </a:pPr>
            <a:r>
              <a:rPr lang="en-US" dirty="0">
                <a:solidFill>
                  <a:srgbClr val="000000"/>
                </a:solidFill>
              </a:rPr>
              <a:t>Weed-Recognition Technology</a:t>
            </a:r>
          </a:p>
          <a:p>
            <a:pPr lvl="2">
              <a:lnSpc>
                <a:spcPct val="110000"/>
              </a:lnSpc>
              <a:buFont typeface="Arial" panose="020B0604020202020204" pitchFamily="34" charset="0"/>
              <a:buChar char="•"/>
            </a:pPr>
            <a:r>
              <a:rPr lang="en-US" dirty="0">
                <a:solidFill>
                  <a:srgbClr val="000000"/>
                </a:solidFill>
              </a:rPr>
              <a:t>12 – 25 mph</a:t>
            </a:r>
          </a:p>
          <a:p>
            <a:pPr lvl="2">
              <a:lnSpc>
                <a:spcPct val="110000"/>
              </a:lnSpc>
              <a:buFont typeface="Arial" panose="020B0604020202020204" pitchFamily="34" charset="0"/>
              <a:buChar char="•"/>
            </a:pPr>
            <a:r>
              <a:rPr lang="en-US" dirty="0">
                <a:solidFill>
                  <a:srgbClr val="000000"/>
                </a:solidFill>
              </a:rPr>
              <a:t>&lt; 25% post chemical used</a:t>
            </a:r>
          </a:p>
          <a:p>
            <a:pPr lvl="2">
              <a:lnSpc>
                <a:spcPct val="110000"/>
              </a:lnSpc>
              <a:buFont typeface="Arial" panose="020B0604020202020204" pitchFamily="34" charset="0"/>
              <a:buChar char="•"/>
            </a:pPr>
            <a:r>
              <a:rPr lang="en-US" dirty="0">
                <a:solidFill>
                  <a:srgbClr val="000000"/>
                </a:solidFill>
              </a:rPr>
              <a:t>A.I</a:t>
            </a:r>
          </a:p>
          <a:p>
            <a:pPr>
              <a:lnSpc>
                <a:spcPct val="110000"/>
              </a:lnSpc>
            </a:pPr>
            <a:r>
              <a:rPr lang="en-US" b="1" u="sng" dirty="0"/>
              <a:t>Other </a:t>
            </a:r>
          </a:p>
          <a:p>
            <a:pPr lvl="1">
              <a:buFont typeface="Wingdings" panose="05000000000000000000" pitchFamily="2" charset="2"/>
              <a:buChar char="§"/>
            </a:pPr>
            <a:r>
              <a:rPr lang="en-US" dirty="0"/>
              <a:t>Automatous tractors, grain carts</a:t>
            </a:r>
          </a:p>
          <a:p>
            <a:pPr lvl="1">
              <a:buFont typeface="Wingdings" panose="05000000000000000000" pitchFamily="2" charset="2"/>
              <a:buChar char="§"/>
            </a:pPr>
            <a:r>
              <a:rPr lang="en-US" dirty="0"/>
              <a:t>Lazer AI weed killers, </a:t>
            </a:r>
            <a:r>
              <a:rPr lang="en-US" i="1" dirty="0"/>
              <a:t>used today for organic production</a:t>
            </a:r>
          </a:p>
          <a:p>
            <a:pPr lvl="1">
              <a:buFont typeface="Wingdings" panose="05000000000000000000" pitchFamily="2" charset="2"/>
              <a:buChar char="§"/>
            </a:pPr>
            <a:r>
              <a:rPr lang="en-US" dirty="0"/>
              <a:t>Soil Testing, </a:t>
            </a:r>
            <a:r>
              <a:rPr lang="en-US" i="1" dirty="0"/>
              <a:t>chemistry &amp; now soil microbes</a:t>
            </a:r>
          </a:p>
          <a:p>
            <a:pPr lvl="1">
              <a:buFont typeface="Wingdings" panose="05000000000000000000" pitchFamily="2" charset="2"/>
              <a:buChar char="§"/>
            </a:pPr>
            <a:r>
              <a:rPr lang="en-US" dirty="0"/>
              <a:t>VRT </a:t>
            </a:r>
            <a:r>
              <a:rPr lang="en-US" sz="1500" i="1" dirty="0"/>
              <a:t>(57% for P &amp; K)</a:t>
            </a:r>
          </a:p>
          <a:p>
            <a:pPr lvl="1">
              <a:buFont typeface="Wingdings" panose="05000000000000000000" pitchFamily="2" charset="2"/>
              <a:buChar char="§"/>
            </a:pPr>
            <a:r>
              <a:rPr lang="en-US" dirty="0"/>
              <a:t>Yield maps</a:t>
            </a:r>
          </a:p>
        </p:txBody>
      </p:sp>
      <p:pic>
        <p:nvPicPr>
          <p:cNvPr id="1026" name="Picture 2">
            <a:extLst>
              <a:ext uri="{FF2B5EF4-FFF2-40B4-BE49-F238E27FC236}">
                <a16:creationId xmlns:a16="http://schemas.microsoft.com/office/drawing/2014/main" id="{2BA2C5AA-2FAF-C67C-3F78-8FC29F8F2D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5319" y="321378"/>
            <a:ext cx="2703056" cy="2027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10-Series Seed Pro® Bulk Box Seed Tender - Unverferth Farm Equipment">
            <a:extLst>
              <a:ext uri="{FF2B5EF4-FFF2-40B4-BE49-F238E27FC236}">
                <a16:creationId xmlns:a16="http://schemas.microsoft.com/office/drawing/2014/main" id="{0582A57D-4944-CDCD-1786-2B0B7AF2D10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544" r="4730" b="2"/>
          <a:stretch/>
        </p:blipFill>
        <p:spPr bwMode="auto">
          <a:xfrm>
            <a:off x="3869411" y="5111032"/>
            <a:ext cx="1552412" cy="141654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ull Co-op Association - Agronomy: Fertilizer">
            <a:extLst>
              <a:ext uri="{FF2B5EF4-FFF2-40B4-BE49-F238E27FC236}">
                <a16:creationId xmlns:a16="http://schemas.microsoft.com/office/drawing/2014/main" id="{0332D50F-859E-1347-0FE0-3FF03D4F3F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22610" y="4731580"/>
            <a:ext cx="1975300" cy="162490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6F33FD5F-DF96-6088-E843-22F357093227}"/>
              </a:ext>
            </a:extLst>
          </p:cNvPr>
          <p:cNvPicPr>
            <a:picLocks noChangeAspect="1"/>
          </p:cNvPicPr>
          <p:nvPr/>
        </p:nvPicPr>
        <p:blipFill>
          <a:blip r:embed="rId6"/>
          <a:stretch>
            <a:fillRect/>
          </a:stretch>
        </p:blipFill>
        <p:spPr>
          <a:xfrm>
            <a:off x="9609590" y="3059656"/>
            <a:ext cx="1354614" cy="1408086"/>
          </a:xfrm>
          <a:prstGeom prst="rect">
            <a:avLst/>
          </a:prstGeom>
        </p:spPr>
      </p:pic>
    </p:spTree>
    <p:extLst>
      <p:ext uri="{BB962C8B-B14F-4D97-AF65-F5344CB8AC3E}">
        <p14:creationId xmlns:p14="http://schemas.microsoft.com/office/powerpoint/2010/main" val="39419656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8">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505E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BD3C16-B246-E462-963D-C94A4A6D2A7D}"/>
              </a:ext>
            </a:extLst>
          </p:cNvPr>
          <p:cNvSpPr>
            <a:spLocks noGrp="1"/>
          </p:cNvSpPr>
          <p:nvPr>
            <p:ph type="title"/>
          </p:nvPr>
        </p:nvSpPr>
        <p:spPr>
          <a:xfrm>
            <a:off x="524256" y="4767072"/>
            <a:ext cx="6594189" cy="1625210"/>
          </a:xfrm>
        </p:spPr>
        <p:txBody>
          <a:bodyPr>
            <a:normAutofit/>
          </a:bodyPr>
          <a:lstStyle/>
          <a:p>
            <a:pPr algn="r"/>
            <a:r>
              <a:rPr lang="en-US">
                <a:solidFill>
                  <a:srgbClr val="FFFFFF"/>
                </a:solidFill>
              </a:rPr>
              <a:t>Farm size increasing</a:t>
            </a:r>
          </a:p>
        </p:txBody>
      </p:sp>
      <p:pic>
        <p:nvPicPr>
          <p:cNvPr id="4" name="Picture 2" descr="Case Patriot 4430 Sprayer w/120 Foot Booms - Spraying Status - YouTube">
            <a:extLst>
              <a:ext uri="{FF2B5EF4-FFF2-40B4-BE49-F238E27FC236}">
                <a16:creationId xmlns:a16="http://schemas.microsoft.com/office/drawing/2014/main" id="{3CE3CF46-C002-25C9-6190-4F06E778BF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337"/>
          <a:stretch/>
        </p:blipFill>
        <p:spPr bwMode="auto">
          <a:xfrm>
            <a:off x="327547" y="321733"/>
            <a:ext cx="7058306" cy="410739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10">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DF34D7A-E294-A549-3BE9-3A405D8ED2C9}"/>
              </a:ext>
            </a:extLst>
          </p:cNvPr>
          <p:cNvSpPr>
            <a:spLocks noGrp="1"/>
          </p:cNvSpPr>
          <p:nvPr>
            <p:ph idx="1"/>
          </p:nvPr>
        </p:nvSpPr>
        <p:spPr>
          <a:xfrm>
            <a:off x="8029319" y="917725"/>
            <a:ext cx="3424739" cy="4852362"/>
          </a:xfrm>
        </p:spPr>
        <p:txBody>
          <a:bodyPr anchor="ctr">
            <a:normAutofit/>
          </a:bodyPr>
          <a:lstStyle/>
          <a:p>
            <a:endParaRPr lang="en-US" sz="1700" u="sng">
              <a:solidFill>
                <a:srgbClr val="FFFFFF"/>
              </a:solidFill>
            </a:endParaRPr>
          </a:p>
          <a:p>
            <a:endParaRPr lang="en-US" sz="1700" u="sng">
              <a:solidFill>
                <a:srgbClr val="FFFFFF"/>
              </a:solidFill>
            </a:endParaRPr>
          </a:p>
          <a:p>
            <a:r>
              <a:rPr lang="en-US" sz="1700" u="sng">
                <a:solidFill>
                  <a:srgbClr val="FFFFFF"/>
                </a:solidFill>
              </a:rPr>
              <a:t>Factors affecting growth </a:t>
            </a:r>
          </a:p>
          <a:p>
            <a:pPr lvl="1">
              <a:buFont typeface="Arial" panose="020B0604020202020204" pitchFamily="34" charset="0"/>
              <a:buChar char="•"/>
            </a:pPr>
            <a:r>
              <a:rPr lang="en-US" sz="1700">
                <a:solidFill>
                  <a:srgbClr val="FFFFFF"/>
                </a:solidFill>
              </a:rPr>
              <a:t>Technology that creates greater efficiency and requires economy of scale</a:t>
            </a:r>
          </a:p>
          <a:p>
            <a:pPr lvl="1">
              <a:buFont typeface="Arial" panose="020B0604020202020204" pitchFamily="34" charset="0"/>
              <a:buChar char="•"/>
            </a:pPr>
            <a:endParaRPr lang="en-US" sz="1700">
              <a:solidFill>
                <a:srgbClr val="FFFFFF"/>
              </a:solidFill>
            </a:endParaRPr>
          </a:p>
          <a:p>
            <a:pPr lvl="1">
              <a:buFont typeface="Arial" panose="020B0604020202020204" pitchFamily="34" charset="0"/>
              <a:buChar char="•"/>
            </a:pPr>
            <a:r>
              <a:rPr lang="en-US" sz="1700">
                <a:solidFill>
                  <a:srgbClr val="FFFFFF"/>
                </a:solidFill>
              </a:rPr>
              <a:t>Lower input costs with greater size</a:t>
            </a:r>
          </a:p>
          <a:p>
            <a:pPr lvl="1">
              <a:buFont typeface="Arial" panose="020B0604020202020204" pitchFamily="34" charset="0"/>
              <a:buChar char="•"/>
            </a:pPr>
            <a:endParaRPr lang="en-US" sz="1700">
              <a:solidFill>
                <a:srgbClr val="FFFFFF"/>
              </a:solidFill>
            </a:endParaRPr>
          </a:p>
          <a:p>
            <a:pPr lvl="1">
              <a:buFont typeface="Arial" panose="020B0604020202020204" pitchFamily="34" charset="0"/>
              <a:buChar char="•"/>
            </a:pPr>
            <a:r>
              <a:rPr lang="en-US" sz="1700">
                <a:solidFill>
                  <a:srgbClr val="FFFFFF"/>
                </a:solidFill>
              </a:rPr>
              <a:t>Middleman taken out for inputs</a:t>
            </a:r>
          </a:p>
          <a:p>
            <a:pPr lvl="2">
              <a:buFont typeface="Arial" panose="020B0604020202020204" pitchFamily="34" charset="0"/>
              <a:buChar char="•"/>
            </a:pPr>
            <a:r>
              <a:rPr lang="en-US" sz="1700">
                <a:solidFill>
                  <a:srgbClr val="FFFFFF"/>
                </a:solidFill>
              </a:rPr>
              <a:t>i.e. seed sales</a:t>
            </a:r>
          </a:p>
          <a:p>
            <a:pPr lvl="1">
              <a:buFont typeface="Arial" panose="020B0604020202020204" pitchFamily="34" charset="0"/>
              <a:buChar char="•"/>
            </a:pPr>
            <a:endParaRPr lang="en-US" sz="1700">
              <a:solidFill>
                <a:srgbClr val="FFFFFF"/>
              </a:solidFill>
            </a:endParaRPr>
          </a:p>
          <a:p>
            <a:pPr lvl="1">
              <a:buFont typeface="Arial" panose="020B0604020202020204" pitchFamily="34" charset="0"/>
              <a:buChar char="•"/>
            </a:pPr>
            <a:r>
              <a:rPr lang="en-US" sz="1700">
                <a:solidFill>
                  <a:srgbClr val="FFFFFF"/>
                </a:solidFill>
              </a:rPr>
              <a:t>On demand information</a:t>
            </a:r>
          </a:p>
          <a:p>
            <a:pPr lvl="1">
              <a:buFont typeface="Arial" panose="020B0604020202020204" pitchFamily="34" charset="0"/>
              <a:buChar char="•"/>
            </a:pPr>
            <a:endParaRPr lang="en-US" sz="1700">
              <a:solidFill>
                <a:srgbClr val="FFFFFF"/>
              </a:solidFill>
            </a:endParaRPr>
          </a:p>
          <a:p>
            <a:pPr lvl="1">
              <a:buFont typeface="Arial" panose="020B0604020202020204" pitchFamily="34" charset="0"/>
              <a:buChar char="•"/>
            </a:pPr>
            <a:r>
              <a:rPr lang="en-US" sz="1700">
                <a:solidFill>
                  <a:srgbClr val="FFFFFF"/>
                </a:solidFill>
              </a:rPr>
              <a:t>Auctioned cash rents?</a:t>
            </a:r>
          </a:p>
          <a:p>
            <a:pPr>
              <a:buFont typeface="Arial" panose="020B0604020202020204" pitchFamily="34" charset="0"/>
              <a:buChar char="•"/>
            </a:pPr>
            <a:endParaRPr lang="en-US" sz="1700">
              <a:solidFill>
                <a:srgbClr val="FFFFFF"/>
              </a:solidFill>
            </a:endParaRPr>
          </a:p>
          <a:p>
            <a:endParaRPr lang="en-US" sz="1700">
              <a:solidFill>
                <a:srgbClr val="FFFFFF"/>
              </a:solidFill>
            </a:endParaRPr>
          </a:p>
          <a:p>
            <a:endParaRPr lang="en-US" sz="1700">
              <a:solidFill>
                <a:srgbClr val="FFFFFF"/>
              </a:solidFill>
            </a:endParaRPr>
          </a:p>
          <a:p>
            <a:endParaRPr lang="en-US" sz="1700">
              <a:solidFill>
                <a:srgbClr val="FFFFFF"/>
              </a:solidFill>
            </a:endParaRPr>
          </a:p>
          <a:p>
            <a:endParaRPr lang="en-US" sz="1700">
              <a:solidFill>
                <a:srgbClr val="FFFFFF"/>
              </a:solidFill>
            </a:endParaRPr>
          </a:p>
        </p:txBody>
      </p:sp>
    </p:spTree>
    <p:extLst>
      <p:ext uri="{BB962C8B-B14F-4D97-AF65-F5344CB8AC3E}">
        <p14:creationId xmlns:p14="http://schemas.microsoft.com/office/powerpoint/2010/main" val="16002392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45A2D-E6E4-315D-00DD-0CB6748FA921}"/>
              </a:ext>
            </a:extLst>
          </p:cNvPr>
          <p:cNvSpPr>
            <a:spLocks noGrp="1"/>
          </p:cNvSpPr>
          <p:nvPr>
            <p:ph type="title"/>
          </p:nvPr>
        </p:nvSpPr>
        <p:spPr/>
        <p:txBody>
          <a:bodyPr/>
          <a:lstStyle/>
          <a:p>
            <a:r>
              <a:rPr lang="en-US" dirty="0"/>
              <a:t>Todays NRCS/ DSCWQ Program Dollars</a:t>
            </a:r>
          </a:p>
        </p:txBody>
      </p:sp>
      <p:sp>
        <p:nvSpPr>
          <p:cNvPr id="3" name="Content Placeholder 2">
            <a:extLst>
              <a:ext uri="{FF2B5EF4-FFF2-40B4-BE49-F238E27FC236}">
                <a16:creationId xmlns:a16="http://schemas.microsoft.com/office/drawing/2014/main" id="{8CFBCFC3-1B5B-6910-95F2-5007FFC12D64}"/>
              </a:ext>
            </a:extLst>
          </p:cNvPr>
          <p:cNvSpPr>
            <a:spLocks noGrp="1"/>
          </p:cNvSpPr>
          <p:nvPr>
            <p:ph sz="half" idx="1"/>
          </p:nvPr>
        </p:nvSpPr>
        <p:spPr/>
        <p:txBody>
          <a:bodyPr>
            <a:normAutofit fontScale="92500" lnSpcReduction="20000"/>
          </a:bodyPr>
          <a:lstStyle/>
          <a:p>
            <a:r>
              <a:rPr lang="en-US" b="1" dirty="0"/>
              <a:t>Conservation Stewardship Program </a:t>
            </a:r>
            <a:r>
              <a:rPr lang="en-US" dirty="0"/>
              <a:t>(CSP)</a:t>
            </a:r>
          </a:p>
          <a:p>
            <a:pPr lvl="1">
              <a:buFont typeface="Arial" panose="020B0604020202020204" pitchFamily="34" charset="0"/>
              <a:buChar char="•"/>
            </a:pPr>
            <a:r>
              <a:rPr lang="en-US" dirty="0"/>
              <a:t>2016 – $6.3 million</a:t>
            </a:r>
          </a:p>
          <a:p>
            <a:pPr lvl="1">
              <a:buFont typeface="Arial" panose="020B0604020202020204" pitchFamily="34" charset="0"/>
              <a:buChar char="•"/>
            </a:pPr>
            <a:r>
              <a:rPr lang="en-US" dirty="0"/>
              <a:t>2023 – $21.5 million, </a:t>
            </a:r>
            <a:r>
              <a:rPr lang="en-US" i="1" u="sng" dirty="0"/>
              <a:t>3.4X increase</a:t>
            </a:r>
          </a:p>
          <a:p>
            <a:r>
              <a:rPr lang="en-US" b="1" dirty="0"/>
              <a:t>Environmental Quality Incentive Program (EQIP)</a:t>
            </a:r>
          </a:p>
          <a:p>
            <a:pPr lvl="1">
              <a:buFont typeface="Arial" panose="020B0604020202020204" pitchFamily="34" charset="0"/>
              <a:buChar char="•"/>
            </a:pPr>
            <a:r>
              <a:rPr lang="en-US" dirty="0"/>
              <a:t>2016 – $17.7 million</a:t>
            </a:r>
          </a:p>
          <a:p>
            <a:pPr lvl="1">
              <a:buFont typeface="Arial" panose="020B0604020202020204" pitchFamily="34" charset="0"/>
              <a:buChar char="•"/>
            </a:pPr>
            <a:r>
              <a:rPr lang="en-US" dirty="0"/>
              <a:t>2023 – $36.5 million, </a:t>
            </a:r>
            <a:r>
              <a:rPr lang="en-US" i="1" u="sng" dirty="0"/>
              <a:t>2X increase</a:t>
            </a:r>
          </a:p>
          <a:p>
            <a:r>
              <a:rPr lang="en-US" b="1" dirty="0"/>
              <a:t>Easements</a:t>
            </a:r>
          </a:p>
          <a:p>
            <a:pPr lvl="1">
              <a:buFont typeface="Arial" panose="020B0604020202020204" pitchFamily="34" charset="0"/>
              <a:buChar char="•"/>
            </a:pPr>
            <a:r>
              <a:rPr lang="en-US" dirty="0"/>
              <a:t>Average $13 million/yr., 2,558 acres/yr.</a:t>
            </a:r>
          </a:p>
          <a:p>
            <a:r>
              <a:rPr lang="en-US" b="1" dirty="0"/>
              <a:t>Conservation Reserve Program (CRP) </a:t>
            </a:r>
          </a:p>
          <a:p>
            <a:pPr lvl="1">
              <a:buFont typeface="Arial" panose="020B0604020202020204" pitchFamily="34" charset="0"/>
              <a:buChar char="•"/>
            </a:pPr>
            <a:r>
              <a:rPr lang="en-US" dirty="0"/>
              <a:t>1.7 million acres in Iowa</a:t>
            </a:r>
          </a:p>
          <a:p>
            <a:endParaRPr lang="en-US" dirty="0"/>
          </a:p>
          <a:p>
            <a:endParaRPr lang="en-US" dirty="0"/>
          </a:p>
        </p:txBody>
      </p:sp>
      <p:sp>
        <p:nvSpPr>
          <p:cNvPr id="4" name="Content Placeholder 3">
            <a:extLst>
              <a:ext uri="{FF2B5EF4-FFF2-40B4-BE49-F238E27FC236}">
                <a16:creationId xmlns:a16="http://schemas.microsoft.com/office/drawing/2014/main" id="{8FB73BB1-2D22-C2DF-C22F-E77772A46013}"/>
              </a:ext>
            </a:extLst>
          </p:cNvPr>
          <p:cNvSpPr>
            <a:spLocks noGrp="1"/>
          </p:cNvSpPr>
          <p:nvPr>
            <p:ph sz="half" idx="2"/>
          </p:nvPr>
        </p:nvSpPr>
        <p:spPr/>
        <p:txBody>
          <a:bodyPr>
            <a:normAutofit fontScale="92500" lnSpcReduction="20000"/>
          </a:bodyPr>
          <a:lstStyle/>
          <a:p>
            <a:r>
              <a:rPr lang="en-US" b="1" dirty="0"/>
              <a:t>Iowa Partner Dollars </a:t>
            </a:r>
          </a:p>
          <a:p>
            <a:pPr lvl="1">
              <a:buFont typeface="Arial" panose="020B0604020202020204" pitchFamily="34" charset="0"/>
              <a:buChar char="•"/>
            </a:pPr>
            <a:r>
              <a:rPr lang="en-US" dirty="0"/>
              <a:t>2018 – 2023: $142 million, 64 agreements</a:t>
            </a:r>
          </a:p>
          <a:p>
            <a:pPr lvl="1">
              <a:buFont typeface="Arial" panose="020B0604020202020204" pitchFamily="34" charset="0"/>
              <a:buChar char="•"/>
            </a:pPr>
            <a:r>
              <a:rPr lang="en-US" dirty="0"/>
              <a:t>Regional Conservation Partnership Program (RCPP) 2022 – $9.5 million</a:t>
            </a:r>
          </a:p>
          <a:p>
            <a:r>
              <a:rPr lang="en-US" b="1" dirty="0"/>
              <a:t>Climate Smart (National Partner Dollars)</a:t>
            </a:r>
          </a:p>
          <a:p>
            <a:pPr lvl="1">
              <a:buFont typeface="Arial" panose="020B0604020202020204" pitchFamily="34" charset="0"/>
              <a:buChar char="•"/>
            </a:pPr>
            <a:r>
              <a:rPr lang="en-US" dirty="0"/>
              <a:t>Climate Smart Project awarded nationally by USDA in 2023: $</a:t>
            </a:r>
            <a:r>
              <a:rPr lang="en-US" u="sng" dirty="0"/>
              <a:t>3.1 billion</a:t>
            </a:r>
            <a:r>
              <a:rPr lang="en-US" dirty="0"/>
              <a:t>, 141 national projects</a:t>
            </a:r>
          </a:p>
          <a:p>
            <a:pPr lvl="1">
              <a:buFont typeface="Arial" panose="020B0604020202020204" pitchFamily="34" charset="0"/>
              <a:buChar char="•"/>
            </a:pPr>
            <a:r>
              <a:rPr lang="en-US" dirty="0"/>
              <a:t>Iowa is included on 25 of the projects totaling $1.04 billion</a:t>
            </a:r>
          </a:p>
          <a:p>
            <a:pPr lvl="1">
              <a:buFont typeface="Arial" panose="020B0604020202020204" pitchFamily="34" charset="0"/>
              <a:buChar char="•"/>
            </a:pPr>
            <a:endParaRPr lang="en-US" dirty="0"/>
          </a:p>
          <a:p>
            <a:pPr marL="128016" lvl="1" indent="0">
              <a:buNone/>
            </a:pPr>
            <a:r>
              <a:rPr lang="en-US" sz="2200" b="1" dirty="0"/>
              <a:t>IDALS DSCWQ funding </a:t>
            </a:r>
          </a:p>
          <a:p>
            <a:pPr lvl="2">
              <a:buFont typeface="Arial" panose="020B0604020202020204" pitchFamily="34" charset="0"/>
              <a:buChar char="•"/>
            </a:pPr>
            <a:r>
              <a:rPr lang="en-US" sz="1800" dirty="0"/>
              <a:t>2022 – $18.8 million</a:t>
            </a:r>
          </a:p>
          <a:p>
            <a:pPr marL="128016" lvl="1" indent="0">
              <a:buNone/>
            </a:pPr>
            <a:endParaRPr lang="en-US" dirty="0"/>
          </a:p>
          <a:p>
            <a:pPr marL="128016" lvl="1" indent="0">
              <a:buNone/>
            </a:pPr>
            <a:r>
              <a:rPr lang="en-US" sz="2200" b="1" dirty="0"/>
              <a:t>CRP</a:t>
            </a:r>
            <a:r>
              <a:rPr lang="en-US" dirty="0"/>
              <a:t> – 1.7 million acres in Iowa</a:t>
            </a:r>
          </a:p>
          <a:p>
            <a:pPr marL="128016" lvl="1" indent="0">
              <a:buNone/>
            </a:pPr>
            <a:endParaRPr lang="en-US" dirty="0"/>
          </a:p>
        </p:txBody>
      </p:sp>
    </p:spTree>
    <p:extLst>
      <p:ext uri="{BB962C8B-B14F-4D97-AF65-F5344CB8AC3E}">
        <p14:creationId xmlns:p14="http://schemas.microsoft.com/office/powerpoint/2010/main" val="18907317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72604-9618-910E-C6BD-C9495AD12C61}"/>
              </a:ext>
            </a:extLst>
          </p:cNvPr>
          <p:cNvSpPr>
            <a:spLocks noGrp="1"/>
          </p:cNvSpPr>
          <p:nvPr>
            <p:ph type="title"/>
          </p:nvPr>
        </p:nvSpPr>
        <p:spPr/>
        <p:txBody>
          <a:bodyPr/>
          <a:lstStyle/>
          <a:p>
            <a:r>
              <a:rPr lang="en-US" dirty="0"/>
              <a:t>Trends</a:t>
            </a:r>
          </a:p>
        </p:txBody>
      </p:sp>
      <p:sp>
        <p:nvSpPr>
          <p:cNvPr id="3" name="Content Placeholder 2">
            <a:extLst>
              <a:ext uri="{FF2B5EF4-FFF2-40B4-BE49-F238E27FC236}">
                <a16:creationId xmlns:a16="http://schemas.microsoft.com/office/drawing/2014/main" id="{D3D995BB-4B0D-DDA7-48AD-9FEA30373254}"/>
              </a:ext>
            </a:extLst>
          </p:cNvPr>
          <p:cNvSpPr>
            <a:spLocks noGrp="1"/>
          </p:cNvSpPr>
          <p:nvPr>
            <p:ph sz="half" idx="1"/>
          </p:nvPr>
        </p:nvSpPr>
        <p:spPr>
          <a:xfrm>
            <a:off x="1024128" y="2286000"/>
            <a:ext cx="4754880" cy="4023360"/>
          </a:xfrm>
        </p:spPr>
        <p:txBody>
          <a:bodyPr>
            <a:normAutofit fontScale="92500" lnSpcReduction="10000"/>
          </a:bodyPr>
          <a:lstStyle/>
          <a:p>
            <a:r>
              <a:rPr lang="en-US" dirty="0"/>
              <a:t>Climate – intensity of storm events increasing</a:t>
            </a:r>
          </a:p>
          <a:p>
            <a:r>
              <a:rPr lang="en-US" dirty="0"/>
              <a:t>Technology Changes - Less Labor</a:t>
            </a:r>
          </a:p>
          <a:p>
            <a:r>
              <a:rPr lang="en-US" dirty="0"/>
              <a:t>Larger farms (CEOs)</a:t>
            </a:r>
          </a:p>
          <a:p>
            <a:r>
              <a:rPr lang="en-US" dirty="0"/>
              <a:t>Local produce farms, </a:t>
            </a:r>
            <a:r>
              <a:rPr lang="en-US" i="1" dirty="0"/>
              <a:t>small farms</a:t>
            </a:r>
          </a:p>
          <a:p>
            <a:r>
              <a:rPr lang="en-US" i="1" dirty="0"/>
              <a:t>Urbanite</a:t>
            </a:r>
            <a:r>
              <a:rPr lang="en-US" dirty="0"/>
              <a:t> Farms</a:t>
            </a:r>
          </a:p>
          <a:p>
            <a:r>
              <a:rPr lang="en-US" u="sng" dirty="0"/>
              <a:t>Societal expectations increasing </a:t>
            </a:r>
            <a:r>
              <a:rPr lang="en-US" dirty="0"/>
              <a:t>focus on the environment, health, water quality, wildlife </a:t>
            </a:r>
          </a:p>
          <a:p>
            <a:r>
              <a:rPr lang="en-US" dirty="0"/>
              <a:t>Rented land increasing </a:t>
            </a:r>
            <a:r>
              <a:rPr lang="en-US" sz="1800" i="1" dirty="0"/>
              <a:t>(53% in 2017 in 2022 58%)</a:t>
            </a:r>
          </a:p>
          <a:p>
            <a:r>
              <a:rPr lang="en-US" dirty="0"/>
              <a:t>For NRCS       program dollars   </a:t>
            </a:r>
          </a:p>
          <a:p>
            <a:endParaRPr lang="en-US" dirty="0"/>
          </a:p>
        </p:txBody>
      </p:sp>
      <p:sp>
        <p:nvSpPr>
          <p:cNvPr id="4" name="Content Placeholder 3">
            <a:extLst>
              <a:ext uri="{FF2B5EF4-FFF2-40B4-BE49-F238E27FC236}">
                <a16:creationId xmlns:a16="http://schemas.microsoft.com/office/drawing/2014/main" id="{E0A282B2-E16D-4E80-D267-B7409A2D3D30}"/>
              </a:ext>
            </a:extLst>
          </p:cNvPr>
          <p:cNvSpPr>
            <a:spLocks noGrp="1"/>
          </p:cNvSpPr>
          <p:nvPr>
            <p:ph sz="half" idx="2"/>
          </p:nvPr>
        </p:nvSpPr>
        <p:spPr/>
        <p:txBody>
          <a:bodyPr>
            <a:normAutofit fontScale="92500" lnSpcReduction="10000"/>
          </a:bodyPr>
          <a:lstStyle/>
          <a:p>
            <a:r>
              <a:rPr lang="en-US" dirty="0"/>
              <a:t>Landowners (</a:t>
            </a:r>
            <a:r>
              <a:rPr lang="en-US" i="1" dirty="0"/>
              <a:t>multiple</a:t>
            </a:r>
            <a:r>
              <a:rPr lang="en-US" dirty="0"/>
              <a:t>) with no tie to the land, </a:t>
            </a:r>
            <a:r>
              <a:rPr lang="en-US" i="1" dirty="0"/>
              <a:t>its business not personal</a:t>
            </a:r>
          </a:p>
          <a:p>
            <a:pPr lvl="1">
              <a:buFont typeface="Arial" panose="020B0604020202020204" pitchFamily="34" charset="0"/>
              <a:buChar char="•"/>
            </a:pPr>
            <a:r>
              <a:rPr lang="en-US" i="1" dirty="0"/>
              <a:t>38% of land ownership is trust and LLCs</a:t>
            </a:r>
          </a:p>
          <a:p>
            <a:r>
              <a:rPr lang="en-US" dirty="0"/>
              <a:t>Land use is stable – 23 million of corn &amp; beans</a:t>
            </a:r>
          </a:p>
          <a:p>
            <a:r>
              <a:rPr lang="en-US" dirty="0"/>
              <a:t>Soil Health talk increasing</a:t>
            </a:r>
          </a:p>
          <a:p>
            <a:r>
              <a:rPr lang="en-US" dirty="0"/>
              <a:t>Carbon talk </a:t>
            </a:r>
          </a:p>
          <a:p>
            <a:r>
              <a:rPr lang="en-US" dirty="0"/>
              <a:t>Less people understand farms</a:t>
            </a:r>
          </a:p>
          <a:p>
            <a:r>
              <a:rPr lang="en-US" dirty="0"/>
              <a:t>New employees without an agricultural background </a:t>
            </a:r>
          </a:p>
        </p:txBody>
      </p:sp>
      <p:sp>
        <p:nvSpPr>
          <p:cNvPr id="6" name="Arrow: Up 5">
            <a:extLst>
              <a:ext uri="{FF2B5EF4-FFF2-40B4-BE49-F238E27FC236}">
                <a16:creationId xmlns:a16="http://schemas.microsoft.com/office/drawing/2014/main" id="{592DF828-AA02-BB14-7482-E7EAD473DDF0}"/>
              </a:ext>
            </a:extLst>
          </p:cNvPr>
          <p:cNvSpPr/>
          <p:nvPr/>
        </p:nvSpPr>
        <p:spPr>
          <a:xfrm>
            <a:off x="2278175" y="5517749"/>
            <a:ext cx="236659" cy="581961"/>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844885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B569A-3BB7-5061-0DC6-4FD14B683E52}"/>
              </a:ext>
            </a:extLst>
          </p:cNvPr>
          <p:cNvSpPr>
            <a:spLocks noGrp="1"/>
          </p:cNvSpPr>
          <p:nvPr>
            <p:ph type="title"/>
          </p:nvPr>
        </p:nvSpPr>
        <p:spPr/>
        <p:txBody>
          <a:bodyPr/>
          <a:lstStyle/>
          <a:p>
            <a:r>
              <a:rPr lang="en-US" dirty="0"/>
              <a:t>How do Conservation organizations move ahead?</a:t>
            </a:r>
          </a:p>
        </p:txBody>
      </p:sp>
      <p:sp>
        <p:nvSpPr>
          <p:cNvPr id="3" name="Content Placeholder 2">
            <a:extLst>
              <a:ext uri="{FF2B5EF4-FFF2-40B4-BE49-F238E27FC236}">
                <a16:creationId xmlns:a16="http://schemas.microsoft.com/office/drawing/2014/main" id="{D868B38F-A4BA-E7F5-66C9-CA5CB4DF596F}"/>
              </a:ext>
            </a:extLst>
          </p:cNvPr>
          <p:cNvSpPr>
            <a:spLocks noGrp="1"/>
          </p:cNvSpPr>
          <p:nvPr>
            <p:ph sz="half" idx="1"/>
          </p:nvPr>
        </p:nvSpPr>
        <p:spPr/>
        <p:txBody>
          <a:bodyPr>
            <a:normAutofit fontScale="85000" lnSpcReduction="10000"/>
          </a:bodyPr>
          <a:lstStyle/>
          <a:p>
            <a:r>
              <a:rPr lang="en-US" dirty="0"/>
              <a:t>Our funding processes must be efficient</a:t>
            </a:r>
          </a:p>
          <a:p>
            <a:r>
              <a:rPr lang="en-US" dirty="0"/>
              <a:t>Develop strategies for communicating with decision makers</a:t>
            </a:r>
          </a:p>
          <a:p>
            <a:pPr lvl="1"/>
            <a:r>
              <a:rPr lang="en-US" dirty="0"/>
              <a:t>i.e., CEOs, multiple owners/ tract, cash rent operators, urbanite landowners, the small produce farms</a:t>
            </a:r>
          </a:p>
          <a:p>
            <a:r>
              <a:rPr lang="en-US" dirty="0"/>
              <a:t>We need maintain our role as “Technical Experts”  </a:t>
            </a:r>
          </a:p>
          <a:p>
            <a:pPr lvl="1"/>
            <a:r>
              <a:rPr lang="en-US" dirty="0"/>
              <a:t>Separate out our program/ contract specialist from our Technical Specialists</a:t>
            </a:r>
          </a:p>
          <a:p>
            <a:pPr lvl="1"/>
            <a:r>
              <a:rPr lang="en-US" dirty="0"/>
              <a:t>Program development</a:t>
            </a:r>
          </a:p>
          <a:p>
            <a:pPr lvl="1"/>
            <a:r>
              <a:rPr lang="en-US" dirty="0"/>
              <a:t>Educate others on the science </a:t>
            </a:r>
          </a:p>
          <a:p>
            <a:pPr lvl="1"/>
            <a:r>
              <a:rPr lang="en-US" dirty="0"/>
              <a:t>Match the conservation system needed to meet the landowners objectives, resource concerns and societies </a:t>
            </a:r>
          </a:p>
          <a:p>
            <a:pPr lvl="1">
              <a:buFont typeface="Arial" panose="020B0604020202020204" pitchFamily="34" charset="0"/>
              <a:buChar char="•"/>
            </a:pPr>
            <a:r>
              <a:rPr lang="en-US" dirty="0"/>
              <a:t>Experts: Soil Conservation, Grazing, Agronomy, Manure, Wildlife, Soil Health  </a:t>
            </a:r>
          </a:p>
          <a:p>
            <a:endParaRPr lang="en-US" dirty="0"/>
          </a:p>
        </p:txBody>
      </p:sp>
      <p:sp>
        <p:nvSpPr>
          <p:cNvPr id="4" name="Content Placeholder 3">
            <a:extLst>
              <a:ext uri="{FF2B5EF4-FFF2-40B4-BE49-F238E27FC236}">
                <a16:creationId xmlns:a16="http://schemas.microsoft.com/office/drawing/2014/main" id="{A73B7971-AE02-E1F0-C733-2CEECEB9DFAD}"/>
              </a:ext>
            </a:extLst>
          </p:cNvPr>
          <p:cNvSpPr>
            <a:spLocks noGrp="1"/>
          </p:cNvSpPr>
          <p:nvPr>
            <p:ph sz="half" idx="2"/>
          </p:nvPr>
        </p:nvSpPr>
        <p:spPr/>
        <p:txBody>
          <a:bodyPr>
            <a:normAutofit fontScale="85000" lnSpcReduction="10000"/>
          </a:bodyPr>
          <a:lstStyle/>
          <a:p>
            <a:r>
              <a:rPr lang="en-US" dirty="0"/>
              <a:t>Know our resource concerns</a:t>
            </a:r>
          </a:p>
          <a:p>
            <a:r>
              <a:rPr lang="en-US" dirty="0"/>
              <a:t>Develop strategies for Iowa’s Resource Concerns</a:t>
            </a:r>
          </a:p>
          <a:p>
            <a:r>
              <a:rPr lang="en-US" dirty="0"/>
              <a:t>Stay current on latest tools developed</a:t>
            </a:r>
          </a:p>
          <a:p>
            <a:r>
              <a:rPr lang="en-US" dirty="0"/>
              <a:t>Maintain / improve relationships with our Conservation Partners</a:t>
            </a:r>
          </a:p>
          <a:p>
            <a:r>
              <a:rPr lang="en-US" dirty="0"/>
              <a:t>Areawide planning / watershed planning</a:t>
            </a:r>
          </a:p>
          <a:p>
            <a:r>
              <a:rPr lang="en-US" dirty="0"/>
              <a:t>Results must be measurable </a:t>
            </a:r>
          </a:p>
          <a:p>
            <a:pPr lvl="1">
              <a:buFont typeface="Arial" panose="020B0604020202020204" pitchFamily="34" charset="0"/>
              <a:buChar char="•"/>
            </a:pPr>
            <a:r>
              <a:rPr lang="en-US" dirty="0"/>
              <a:t>Water quality, soil erosion, flooding, land in cover crops, etc.</a:t>
            </a:r>
          </a:p>
          <a:p>
            <a:endParaRPr lang="en-US" dirty="0"/>
          </a:p>
        </p:txBody>
      </p:sp>
    </p:spTree>
    <p:extLst>
      <p:ext uri="{BB962C8B-B14F-4D97-AF65-F5344CB8AC3E}">
        <p14:creationId xmlns:p14="http://schemas.microsoft.com/office/powerpoint/2010/main" val="2886471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xEl>
                                              <p:pRg st="5" end="5"/>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1AE36-F696-D06F-80F3-42BC7105C5F2}"/>
              </a:ext>
            </a:extLst>
          </p:cNvPr>
          <p:cNvSpPr>
            <a:spLocks noGrp="1"/>
          </p:cNvSpPr>
          <p:nvPr>
            <p:ph type="title"/>
          </p:nvPr>
        </p:nvSpPr>
        <p:spPr/>
        <p:txBody>
          <a:bodyPr/>
          <a:lstStyle/>
          <a:p>
            <a:r>
              <a:rPr lang="en-US" dirty="0"/>
              <a:t>The Value of the Conservation Planner</a:t>
            </a:r>
          </a:p>
        </p:txBody>
      </p:sp>
      <p:sp>
        <p:nvSpPr>
          <p:cNvPr id="3" name="Content Placeholder 2">
            <a:extLst>
              <a:ext uri="{FF2B5EF4-FFF2-40B4-BE49-F238E27FC236}">
                <a16:creationId xmlns:a16="http://schemas.microsoft.com/office/drawing/2014/main" id="{D10F5375-854D-F7BA-19BD-A38FA5407511}"/>
              </a:ext>
            </a:extLst>
          </p:cNvPr>
          <p:cNvSpPr>
            <a:spLocks noGrp="1"/>
          </p:cNvSpPr>
          <p:nvPr>
            <p:ph idx="1"/>
          </p:nvPr>
        </p:nvSpPr>
        <p:spPr/>
        <p:txBody>
          <a:bodyPr>
            <a:normAutofit fontScale="85000" lnSpcReduction="20000"/>
          </a:bodyPr>
          <a:lstStyle/>
          <a:p>
            <a:pPr>
              <a:buFont typeface="Arial" panose="020B0604020202020204" pitchFamily="34" charset="0"/>
              <a:buChar char="•"/>
            </a:pPr>
            <a:r>
              <a:rPr lang="en-US" dirty="0"/>
              <a:t>A technical expert </a:t>
            </a:r>
          </a:p>
          <a:p>
            <a:pPr>
              <a:buFont typeface="Arial" panose="020B0604020202020204" pitchFamily="34" charset="0"/>
              <a:buChar char="•"/>
            </a:pPr>
            <a:r>
              <a:rPr lang="en-US" dirty="0"/>
              <a:t>Understands the resource concerns in the area &amp; can evaluate</a:t>
            </a:r>
          </a:p>
          <a:p>
            <a:pPr>
              <a:buFont typeface="Arial" panose="020B0604020202020204" pitchFamily="34" charset="0"/>
              <a:buChar char="•"/>
            </a:pPr>
            <a:r>
              <a:rPr lang="en-US" dirty="0"/>
              <a:t>Can educate producers about them</a:t>
            </a:r>
          </a:p>
          <a:p>
            <a:pPr>
              <a:buFont typeface="Arial" panose="020B0604020202020204" pitchFamily="34" charset="0"/>
              <a:buChar char="•"/>
            </a:pPr>
            <a:r>
              <a:rPr lang="en-US" dirty="0"/>
              <a:t>Determine best practices to treat that meet the landowner’s objective</a:t>
            </a:r>
          </a:p>
          <a:p>
            <a:pPr>
              <a:buFont typeface="Arial" panose="020B0604020202020204" pitchFamily="34" charset="0"/>
              <a:buChar char="•"/>
            </a:pPr>
            <a:r>
              <a:rPr lang="en-US" dirty="0"/>
              <a:t>Can sell conservation</a:t>
            </a:r>
          </a:p>
          <a:p>
            <a:pPr>
              <a:buFont typeface="Arial" panose="020B0604020202020204" pitchFamily="34" charset="0"/>
              <a:buChar char="•"/>
            </a:pPr>
            <a:r>
              <a:rPr lang="en-US" dirty="0"/>
              <a:t>Is able to set up the producer for success when implementing practices</a:t>
            </a:r>
          </a:p>
          <a:p>
            <a:pPr>
              <a:buFont typeface="Arial" panose="020B0604020202020204" pitchFamily="34" charset="0"/>
              <a:buChar char="•"/>
            </a:pPr>
            <a:r>
              <a:rPr lang="en-US" dirty="0"/>
              <a:t>Understands agriculture </a:t>
            </a:r>
          </a:p>
          <a:p>
            <a:pPr>
              <a:buFont typeface="Arial" panose="020B0604020202020204" pitchFamily="34" charset="0"/>
              <a:buChar char="•"/>
            </a:pPr>
            <a:r>
              <a:rPr lang="en-US" dirty="0"/>
              <a:t>Has credibility with producers</a:t>
            </a:r>
          </a:p>
          <a:p>
            <a:pPr>
              <a:buFont typeface="Arial" panose="020B0604020202020204" pitchFamily="34" charset="0"/>
              <a:buChar char="•"/>
            </a:pPr>
            <a:r>
              <a:rPr lang="en-US" dirty="0"/>
              <a:t>Source of information</a:t>
            </a:r>
          </a:p>
          <a:p>
            <a:pPr>
              <a:buFont typeface="Arial" panose="020B0604020202020204" pitchFamily="34" charset="0"/>
              <a:buChar char="•"/>
            </a:pPr>
            <a:r>
              <a:rPr lang="en-US" dirty="0"/>
              <a:t>Help set up producers for success with their farms</a:t>
            </a:r>
          </a:p>
          <a:p>
            <a:endParaRPr lang="en-US" dirty="0"/>
          </a:p>
        </p:txBody>
      </p:sp>
      <p:pic>
        <p:nvPicPr>
          <p:cNvPr id="4" name="Picture 2">
            <a:extLst>
              <a:ext uri="{FF2B5EF4-FFF2-40B4-BE49-F238E27FC236}">
                <a16:creationId xmlns:a16="http://schemas.microsoft.com/office/drawing/2014/main" id="{85EDA91F-3384-0A8C-DBED-2F432E72A73A}"/>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547956" y="3849624"/>
            <a:ext cx="4558127" cy="2807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4451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owa Farm Stock Photos, Pictures &amp; Royalty-Free Images - iStock">
            <a:extLst>
              <a:ext uri="{FF2B5EF4-FFF2-40B4-BE49-F238E27FC236}">
                <a16:creationId xmlns:a16="http://schemas.microsoft.com/office/drawing/2014/main" id="{E221CCF0-991E-9050-E159-FE754CB18A2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573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15314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8AED6-7F45-25D0-887C-8D420BDF29BC}"/>
              </a:ext>
            </a:extLst>
          </p:cNvPr>
          <p:cNvSpPr>
            <a:spLocks noGrp="1"/>
          </p:cNvSpPr>
          <p:nvPr>
            <p:ph type="title"/>
          </p:nvPr>
        </p:nvSpPr>
        <p:spPr>
          <a:xfrm>
            <a:off x="1024128" y="585216"/>
            <a:ext cx="6066818" cy="1499616"/>
          </a:xfrm>
        </p:spPr>
        <p:txBody>
          <a:bodyPr>
            <a:normAutofit/>
          </a:bodyPr>
          <a:lstStyle/>
          <a:p>
            <a:r>
              <a:rPr lang="en-US" dirty="0"/>
              <a:t>A Conservation Planner work for</a:t>
            </a:r>
          </a:p>
        </p:txBody>
      </p:sp>
      <p:sp>
        <p:nvSpPr>
          <p:cNvPr id="3" name="Content Placeholder 2">
            <a:extLst>
              <a:ext uri="{FF2B5EF4-FFF2-40B4-BE49-F238E27FC236}">
                <a16:creationId xmlns:a16="http://schemas.microsoft.com/office/drawing/2014/main" id="{672B634C-6EDC-6B5D-530F-324C856B0136}"/>
              </a:ext>
            </a:extLst>
          </p:cNvPr>
          <p:cNvSpPr>
            <a:spLocks noGrp="1"/>
          </p:cNvSpPr>
          <p:nvPr>
            <p:ph idx="1"/>
          </p:nvPr>
        </p:nvSpPr>
        <p:spPr>
          <a:xfrm>
            <a:off x="1024128" y="2286000"/>
            <a:ext cx="6066818" cy="4023360"/>
          </a:xfrm>
        </p:spPr>
        <p:txBody>
          <a:bodyPr>
            <a:normAutofit/>
          </a:bodyPr>
          <a:lstStyle/>
          <a:p>
            <a:pPr>
              <a:buFont typeface="Arial" panose="020B0604020202020204" pitchFamily="34" charset="0"/>
              <a:buChar char="•"/>
            </a:pPr>
            <a:r>
              <a:rPr lang="en-US" dirty="0"/>
              <a:t>The landowner</a:t>
            </a:r>
          </a:p>
          <a:p>
            <a:pPr>
              <a:buFont typeface="Arial" panose="020B0604020202020204" pitchFamily="34" charset="0"/>
              <a:buChar char="•"/>
            </a:pPr>
            <a:r>
              <a:rPr lang="en-US" dirty="0"/>
              <a:t>The resource concern</a:t>
            </a:r>
          </a:p>
          <a:p>
            <a:pPr>
              <a:buFont typeface="Arial" panose="020B0604020202020204" pitchFamily="34" charset="0"/>
              <a:buChar char="•"/>
            </a:pPr>
            <a:r>
              <a:rPr lang="en-US" dirty="0"/>
              <a:t>The taxpayer (society)</a:t>
            </a:r>
          </a:p>
          <a:p>
            <a:endParaRPr lang="en-US" dirty="0"/>
          </a:p>
        </p:txBody>
      </p:sp>
      <p:pic>
        <p:nvPicPr>
          <p:cNvPr id="5" name="Picture 4">
            <a:extLst>
              <a:ext uri="{FF2B5EF4-FFF2-40B4-BE49-F238E27FC236}">
                <a16:creationId xmlns:a16="http://schemas.microsoft.com/office/drawing/2014/main" id="{C2582C20-B75F-96AD-82F8-7AC0042E33EA}"/>
              </a:ext>
            </a:extLst>
          </p:cNvPr>
          <p:cNvPicPr>
            <a:picLocks noChangeAspect="1"/>
          </p:cNvPicPr>
          <p:nvPr/>
        </p:nvPicPr>
        <p:blipFill rotWithShape="1">
          <a:blip r:embed="rId2"/>
          <a:srcRect l="6741" r="16649" b="-1"/>
          <a:stretch/>
        </p:blipFill>
        <p:spPr>
          <a:xfrm>
            <a:off x="7552266" y="10"/>
            <a:ext cx="4639733" cy="6857990"/>
          </a:xfrm>
          <a:prstGeom prst="rect">
            <a:avLst/>
          </a:prstGeom>
        </p:spPr>
      </p:pic>
    </p:spTree>
    <p:extLst>
      <p:ext uri="{BB962C8B-B14F-4D97-AF65-F5344CB8AC3E}">
        <p14:creationId xmlns:p14="http://schemas.microsoft.com/office/powerpoint/2010/main" val="29122109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86" name="TextBox 1185"/>
          <p:cNvSpPr txBox="1"/>
          <p:nvPr/>
        </p:nvSpPr>
        <p:spPr>
          <a:xfrm>
            <a:off x="457200" y="4960137"/>
            <a:ext cx="7772400" cy="1463040"/>
          </a:xfrm>
          <a:prstGeom prst="rect">
            <a:avLst/>
          </a:prstGeom>
        </p:spPr>
        <p:txBody>
          <a:bodyPr vert="horz" lIns="91440" tIns="45720" rIns="91440" bIns="45720" rtlCol="0" anchor="ctr">
            <a:normAutofit/>
          </a:bodyPr>
          <a:lstStyle/>
          <a:p>
            <a:pPr algn="r" defTabSz="914400">
              <a:lnSpc>
                <a:spcPct val="80000"/>
              </a:lnSpc>
              <a:spcBef>
                <a:spcPct val="0"/>
              </a:spcBef>
              <a:spcAft>
                <a:spcPts val="600"/>
              </a:spcAft>
            </a:pPr>
            <a:r>
              <a:rPr lang="en-US" sz="5000" b="1" kern="1200" cap="all" spc="200" baseline="0" dirty="0">
                <a:solidFill>
                  <a:schemeClr val="tx1">
                    <a:lumMod val="95000"/>
                    <a:lumOff val="5000"/>
                  </a:schemeClr>
                </a:solidFill>
                <a:latin typeface="+mj-lt"/>
                <a:ea typeface="+mj-ea"/>
                <a:cs typeface="+mj-cs"/>
              </a:rPr>
              <a:t>NRCS Planning Process</a:t>
            </a: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17975" b="20297"/>
          <a:stretch/>
        </p:blipFill>
        <p:spPr>
          <a:xfrm>
            <a:off x="20" y="10"/>
            <a:ext cx="12191980" cy="4571990"/>
          </a:xfrm>
          <a:prstGeom prst="rect">
            <a:avLst/>
          </a:prstGeom>
        </p:spPr>
      </p:pic>
    </p:spTree>
    <p:extLst>
      <p:ext uri="{BB962C8B-B14F-4D97-AF65-F5344CB8AC3E}">
        <p14:creationId xmlns:p14="http://schemas.microsoft.com/office/powerpoint/2010/main" val="18276177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3F38F-55E5-4A89-BB2A-54D59FF6ADB4}"/>
              </a:ext>
            </a:extLst>
          </p:cNvPr>
          <p:cNvSpPr>
            <a:spLocks noGrp="1"/>
          </p:cNvSpPr>
          <p:nvPr>
            <p:ph type="title"/>
          </p:nvPr>
        </p:nvSpPr>
        <p:spPr/>
        <p:txBody>
          <a:bodyPr/>
          <a:lstStyle/>
          <a:p>
            <a:r>
              <a:rPr lang="en-US" dirty="0"/>
              <a:t>Transactional Sales</a:t>
            </a:r>
          </a:p>
        </p:txBody>
      </p:sp>
      <p:pic>
        <p:nvPicPr>
          <p:cNvPr id="1026" name="Picture 2" descr="Image result for mcdonalds">
            <a:extLst>
              <a:ext uri="{FF2B5EF4-FFF2-40B4-BE49-F238E27FC236}">
                <a16:creationId xmlns:a16="http://schemas.microsoft.com/office/drawing/2014/main" id="{FC60102B-B0F3-4BF9-915A-22F67963C8A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49515" y="1805254"/>
            <a:ext cx="6676856" cy="4443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3210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90667-B756-2618-EEF4-A4B14C452FD1}"/>
              </a:ext>
            </a:extLst>
          </p:cNvPr>
          <p:cNvSpPr>
            <a:spLocks noGrp="1"/>
          </p:cNvSpPr>
          <p:nvPr>
            <p:ph type="title"/>
          </p:nvPr>
        </p:nvSpPr>
        <p:spPr>
          <a:xfrm>
            <a:off x="5951728" y="585216"/>
            <a:ext cx="5740739" cy="1499616"/>
          </a:xfrm>
        </p:spPr>
        <p:txBody>
          <a:bodyPr>
            <a:normAutofit/>
          </a:bodyPr>
          <a:lstStyle/>
          <a:p>
            <a:r>
              <a:rPr lang="en-US" dirty="0"/>
              <a:t>Conservation Planning </a:t>
            </a:r>
          </a:p>
        </p:txBody>
      </p:sp>
      <p:pic>
        <p:nvPicPr>
          <p:cNvPr id="4" name="Picture 2">
            <a:extLst>
              <a:ext uri="{FF2B5EF4-FFF2-40B4-BE49-F238E27FC236}">
                <a16:creationId xmlns:a16="http://schemas.microsoft.com/office/drawing/2014/main" id="{323F01FF-2C80-81A3-7A1E-DAF09CF563E9}"/>
              </a:ext>
            </a:extLst>
          </p:cNvPr>
          <p:cNvPicPr>
            <a:picLocks noChangeAspect="1"/>
          </p:cNvPicPr>
          <p:nvPr/>
        </p:nvPicPr>
        <p:blipFill rotWithShape="1">
          <a:blip r:embed="rId2">
            <a:extLst>
              <a:ext uri="{28A0092B-C50C-407E-A947-70E740481C1C}">
                <a14:useLocalDpi xmlns:a14="http://schemas.microsoft.com/office/drawing/2010/main"/>
              </a:ext>
            </a:extLst>
          </a:blip>
          <a:srcRect l="9360" r="11910" b="-1"/>
          <a:stretch/>
        </p:blipFill>
        <p:spPr bwMode="auto">
          <a:xfrm>
            <a:off x="484632" y="484632"/>
            <a:ext cx="4495806" cy="351194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56" name="Straight Connector 2058">
            <a:extLst>
              <a:ext uri="{FF2B5EF4-FFF2-40B4-BE49-F238E27FC236}">
                <a16:creationId xmlns:a16="http://schemas.microsoft.com/office/drawing/2014/main" id="{7E629FFD-3FB6-4569-8FC9-2D262B2231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6896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52" name="Picture 4" descr="Conservation planning and environmental issues | Integrated Crop Management">
            <a:extLst>
              <a:ext uri="{FF2B5EF4-FFF2-40B4-BE49-F238E27FC236}">
                <a16:creationId xmlns:a16="http://schemas.microsoft.com/office/drawing/2014/main" id="{CA73A3F4-37D3-01F3-AA46-67D36EB71B9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9416" r="10517" b="-3"/>
          <a:stretch/>
        </p:blipFill>
        <p:spPr bwMode="auto">
          <a:xfrm>
            <a:off x="484633" y="4150597"/>
            <a:ext cx="1564300" cy="223180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echnical Service Providers Network - Technical Service Provider Network">
            <a:extLst>
              <a:ext uri="{FF2B5EF4-FFF2-40B4-BE49-F238E27FC236}">
                <a16:creationId xmlns:a16="http://schemas.microsoft.com/office/drawing/2014/main" id="{6CE9B020-F4FC-87A4-7741-E8F87CC0183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327" r="-3" b="-3"/>
          <a:stretch/>
        </p:blipFill>
        <p:spPr bwMode="auto">
          <a:xfrm>
            <a:off x="2209800" y="4150596"/>
            <a:ext cx="2770638" cy="223180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5C77EA9-ACF3-8501-3232-64009C58130F}"/>
              </a:ext>
            </a:extLst>
          </p:cNvPr>
          <p:cNvSpPr>
            <a:spLocks noGrp="1"/>
          </p:cNvSpPr>
          <p:nvPr>
            <p:ph idx="1"/>
          </p:nvPr>
        </p:nvSpPr>
        <p:spPr>
          <a:xfrm>
            <a:off x="5951728" y="2286000"/>
            <a:ext cx="5740739" cy="4023360"/>
          </a:xfrm>
        </p:spPr>
        <p:txBody>
          <a:bodyPr>
            <a:normAutofit/>
          </a:bodyPr>
          <a:lstStyle/>
          <a:p>
            <a:pPr>
              <a:buFont typeface="Arial" panose="020B0604020202020204" pitchFamily="34" charset="0"/>
              <a:buChar char="•"/>
            </a:pPr>
            <a:r>
              <a:rPr lang="en-US"/>
              <a:t>Its our way of doing business</a:t>
            </a:r>
          </a:p>
          <a:p>
            <a:pPr>
              <a:spcAft>
                <a:spcPts val="0"/>
              </a:spcAft>
              <a:buFont typeface="Arial" panose="020B0604020202020204" pitchFamily="34" charset="0"/>
              <a:buChar char="•"/>
            </a:pPr>
            <a:r>
              <a:rPr lang="en-US"/>
              <a:t>The decision maker for the tract of land is now more difficult to determine</a:t>
            </a:r>
          </a:p>
          <a:p>
            <a:pPr>
              <a:buFont typeface="Arial" panose="020B0604020202020204" pitchFamily="34" charset="0"/>
              <a:buChar char="•"/>
            </a:pPr>
            <a:r>
              <a:rPr lang="en-US"/>
              <a:t>Landowner / Operator are emotionally tied to the land</a:t>
            </a:r>
          </a:p>
          <a:p>
            <a:pPr lvl="1">
              <a:buFont typeface="Arial" panose="020B0604020202020204" pitchFamily="34" charset="0"/>
              <a:buChar char="•"/>
            </a:pPr>
            <a:r>
              <a:rPr lang="en-US"/>
              <a:t>Renters?</a:t>
            </a:r>
          </a:p>
          <a:p>
            <a:pPr lvl="1">
              <a:buFont typeface="Arial" panose="020B0604020202020204" pitchFamily="34" charset="0"/>
              <a:buChar char="•"/>
            </a:pPr>
            <a:r>
              <a:rPr lang="en-US"/>
              <a:t>Absentee landowner ?</a:t>
            </a:r>
          </a:p>
        </p:txBody>
      </p:sp>
    </p:spTree>
    <p:extLst>
      <p:ext uri="{BB962C8B-B14F-4D97-AF65-F5344CB8AC3E}">
        <p14:creationId xmlns:p14="http://schemas.microsoft.com/office/powerpoint/2010/main" val="37677672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CB13B64E-6E1C-F3AF-913F-6334D058899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52" b="43198"/>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57250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5-16-05 004"/>
          <p:cNvPicPr>
            <a:picLocks noChangeAspect="1" noChangeArrowheads="1"/>
          </p:cNvPicPr>
          <p:nvPr/>
        </p:nvPicPr>
        <p:blipFill rotWithShape="1">
          <a:blip r:embed="rId3" cstate="print"/>
          <a:srcRect l="7055" t="18227" r="16813" b="21774"/>
          <a:stretch/>
        </p:blipFill>
        <p:spPr>
          <a:xfrm>
            <a:off x="1524000" y="1622887"/>
            <a:ext cx="9144000" cy="523511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TextBox 1"/>
          <p:cNvSpPr txBox="1"/>
          <p:nvPr/>
        </p:nvSpPr>
        <p:spPr>
          <a:xfrm>
            <a:off x="7437633" y="6236592"/>
            <a:ext cx="1859805" cy="369332"/>
          </a:xfrm>
          <a:prstGeom prst="rect">
            <a:avLst/>
          </a:prstGeom>
          <a:noFill/>
        </p:spPr>
        <p:txBody>
          <a:bodyPr wrap="none" rtlCol="0">
            <a:spAutoFit/>
          </a:bodyPr>
          <a:lstStyle/>
          <a:p>
            <a:r>
              <a:rPr lang="en-US" b="1" dirty="0">
                <a:solidFill>
                  <a:prstClr val="white"/>
                </a:solidFill>
                <a:latin typeface="Constantia"/>
              </a:rPr>
              <a:t>Adair Rest Stop</a:t>
            </a:r>
          </a:p>
        </p:txBody>
      </p:sp>
      <p:sp>
        <p:nvSpPr>
          <p:cNvPr id="3" name="TextBox 2"/>
          <p:cNvSpPr txBox="1"/>
          <p:nvPr/>
        </p:nvSpPr>
        <p:spPr>
          <a:xfrm>
            <a:off x="1720850" y="5910169"/>
            <a:ext cx="901700" cy="461665"/>
          </a:xfrm>
          <a:prstGeom prst="rect">
            <a:avLst/>
          </a:prstGeom>
          <a:effectLst>
            <a:outerShdw blurRad="76200" dist="12700" dir="2700000" sy="-23000" kx="-800400" algn="bl" rotWithShape="0">
              <a:prstClr val="black">
                <a:alpha val="20000"/>
              </a:prstClr>
            </a:outerShdw>
          </a:effectLst>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en-US" sz="2400" b="1" dirty="0">
                <a:solidFill>
                  <a:prstClr val="white"/>
                </a:solidFill>
                <a:latin typeface="Constantia"/>
              </a:rPr>
              <a:t>1850</a:t>
            </a:r>
          </a:p>
        </p:txBody>
      </p:sp>
      <p:sp>
        <p:nvSpPr>
          <p:cNvPr id="4" name="TextBox 3"/>
          <p:cNvSpPr txBox="1"/>
          <p:nvPr/>
        </p:nvSpPr>
        <p:spPr>
          <a:xfrm>
            <a:off x="9817954" y="5959595"/>
            <a:ext cx="876300" cy="461665"/>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2400" b="1" dirty="0">
                <a:solidFill>
                  <a:prstClr val="white"/>
                </a:solidFill>
                <a:latin typeface="Constantia"/>
              </a:rPr>
              <a:t>2000</a:t>
            </a:r>
          </a:p>
        </p:txBody>
      </p:sp>
      <p:sp>
        <p:nvSpPr>
          <p:cNvPr id="8" name="TextBox 7"/>
          <p:cNvSpPr txBox="1"/>
          <p:nvPr/>
        </p:nvSpPr>
        <p:spPr>
          <a:xfrm>
            <a:off x="1720850" y="1629394"/>
            <a:ext cx="1358900" cy="40011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sz="2000" b="1" dirty="0">
                <a:solidFill>
                  <a:prstClr val="white"/>
                </a:solidFill>
                <a:latin typeface="Constantia"/>
              </a:rPr>
              <a:t>14 inches</a:t>
            </a:r>
          </a:p>
        </p:txBody>
      </p:sp>
      <p:sp>
        <p:nvSpPr>
          <p:cNvPr id="10" name="TextBox 9"/>
          <p:cNvSpPr txBox="1"/>
          <p:nvPr/>
        </p:nvSpPr>
        <p:spPr>
          <a:xfrm>
            <a:off x="9297437" y="1917681"/>
            <a:ext cx="1244600" cy="707886"/>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sz="2000" b="1" dirty="0">
                <a:solidFill>
                  <a:prstClr val="white"/>
                </a:solidFill>
                <a:latin typeface="Constantia"/>
              </a:rPr>
              <a:t>5.5 inches</a:t>
            </a:r>
          </a:p>
        </p:txBody>
      </p:sp>
      <p:sp>
        <p:nvSpPr>
          <p:cNvPr id="11" name="TextBox 10"/>
          <p:cNvSpPr txBox="1"/>
          <p:nvPr/>
        </p:nvSpPr>
        <p:spPr>
          <a:xfrm>
            <a:off x="1966489" y="151062"/>
            <a:ext cx="6918253" cy="1323439"/>
          </a:xfrm>
          <a:prstGeom prst="rect">
            <a:avLst/>
          </a:prstGeom>
          <a:noFill/>
        </p:spPr>
        <p:txBody>
          <a:bodyPr wrap="square" rtlCol="0">
            <a:spAutoFit/>
          </a:bodyPr>
          <a:lstStyle/>
          <a:p>
            <a:r>
              <a:rPr lang="en-US" sz="4000" b="1" dirty="0">
                <a:solidFill>
                  <a:prstClr val="white"/>
                </a:solidFill>
                <a:latin typeface="Constantia"/>
              </a:rPr>
              <a:t>Historical Topsoil Loss in Adair Co. </a:t>
            </a:r>
          </a:p>
        </p:txBody>
      </p:sp>
    </p:spTree>
    <p:extLst>
      <p:ext uri="{BB962C8B-B14F-4D97-AF65-F5344CB8AC3E}">
        <p14:creationId xmlns:p14="http://schemas.microsoft.com/office/powerpoint/2010/main" val="37108735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E5D53-3865-C398-A2E0-0BD022804775}"/>
              </a:ext>
            </a:extLst>
          </p:cNvPr>
          <p:cNvSpPr>
            <a:spLocks noGrp="1"/>
          </p:cNvSpPr>
          <p:nvPr>
            <p:ph type="title"/>
          </p:nvPr>
        </p:nvSpPr>
        <p:spPr>
          <a:xfrm>
            <a:off x="1024128" y="585216"/>
            <a:ext cx="4732244" cy="1499616"/>
          </a:xfrm>
        </p:spPr>
        <p:txBody>
          <a:bodyPr>
            <a:normAutofit/>
          </a:bodyPr>
          <a:lstStyle/>
          <a:p>
            <a:r>
              <a:rPr lang="en-US" dirty="0"/>
              <a:t>Plymouth County</a:t>
            </a:r>
          </a:p>
        </p:txBody>
      </p:sp>
      <p:sp>
        <p:nvSpPr>
          <p:cNvPr id="3" name="Content Placeholder 2">
            <a:extLst>
              <a:ext uri="{FF2B5EF4-FFF2-40B4-BE49-F238E27FC236}">
                <a16:creationId xmlns:a16="http://schemas.microsoft.com/office/drawing/2014/main" id="{41F84D47-D6CF-6685-7F79-9C5D730C4E69}"/>
              </a:ext>
            </a:extLst>
          </p:cNvPr>
          <p:cNvSpPr>
            <a:spLocks noGrp="1"/>
          </p:cNvSpPr>
          <p:nvPr>
            <p:ph idx="1"/>
          </p:nvPr>
        </p:nvSpPr>
        <p:spPr>
          <a:xfrm>
            <a:off x="1024129" y="2286000"/>
            <a:ext cx="4656236" cy="4023360"/>
          </a:xfrm>
        </p:spPr>
        <p:txBody>
          <a:bodyPr>
            <a:normAutofit/>
          </a:bodyPr>
          <a:lstStyle/>
          <a:p>
            <a:r>
              <a:rPr lang="en-US" sz="1500" u="sng" dirty="0"/>
              <a:t>90’s</a:t>
            </a:r>
          </a:p>
          <a:p>
            <a:pPr lvl="1"/>
            <a:r>
              <a:rPr lang="en-US" sz="1500" dirty="0"/>
              <a:t>½ to 1 million feet of terraces constructed / year</a:t>
            </a:r>
          </a:p>
          <a:p>
            <a:pPr lvl="1"/>
            <a:r>
              <a:rPr lang="en-US" sz="1500" dirty="0"/>
              <a:t>Had 3 crews</a:t>
            </a:r>
          </a:p>
          <a:p>
            <a:pPr lvl="1"/>
            <a:r>
              <a:rPr lang="en-US" sz="1500" dirty="0"/>
              <a:t>28 – 32 dozers running</a:t>
            </a:r>
          </a:p>
          <a:p>
            <a:pPr lvl="1"/>
            <a:r>
              <a:rPr lang="en-US" sz="1500" dirty="0"/>
              <a:t>1997 Record Year</a:t>
            </a:r>
          </a:p>
          <a:p>
            <a:pPr lvl="2"/>
            <a:r>
              <a:rPr lang="en-US" sz="1500" dirty="0"/>
              <a:t>1.2 million feet</a:t>
            </a:r>
          </a:p>
          <a:p>
            <a:pPr lvl="2"/>
            <a:r>
              <a:rPr lang="en-US" sz="1500" dirty="0"/>
              <a:t>staked terraces every day from thaw to freeze up except one day</a:t>
            </a:r>
          </a:p>
          <a:p>
            <a:pPr marL="128016" lvl="1" indent="0">
              <a:buNone/>
            </a:pPr>
            <a:endParaRPr lang="en-US" sz="1500" dirty="0"/>
          </a:p>
          <a:p>
            <a:pPr marL="128016" lvl="1" indent="0">
              <a:buNone/>
            </a:pPr>
            <a:r>
              <a:rPr lang="en-US" sz="1500" u="sng" dirty="0"/>
              <a:t>Today</a:t>
            </a:r>
          </a:p>
          <a:p>
            <a:pPr lvl="1"/>
            <a:r>
              <a:rPr lang="en-US" sz="1500" dirty="0"/>
              <a:t>5 dozers</a:t>
            </a:r>
          </a:p>
          <a:p>
            <a:pPr lvl="1"/>
            <a:r>
              <a:rPr lang="en-US" sz="1500" dirty="0"/>
              <a:t>They believe there are more terraces being dozed out than being built</a:t>
            </a:r>
          </a:p>
          <a:p>
            <a:pPr lvl="1"/>
            <a:r>
              <a:rPr lang="en-US" sz="1500" dirty="0"/>
              <a:t>More No-till, Cover Crops, and 638s</a:t>
            </a:r>
          </a:p>
        </p:txBody>
      </p:sp>
      <p:pic>
        <p:nvPicPr>
          <p:cNvPr id="6148" name="Picture 4" descr="Terracing as a `Best Management Practice' for Controlling Erosion and  Protecting Water Quality">
            <a:extLst>
              <a:ext uri="{FF2B5EF4-FFF2-40B4-BE49-F238E27FC236}">
                <a16:creationId xmlns:a16="http://schemas.microsoft.com/office/drawing/2014/main" id="{EEF4EEF5-98CC-6565-025F-0DAFE355F75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69894" y="1121762"/>
            <a:ext cx="3602736" cy="2062172"/>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Terrace Building Dozer">
            <a:extLst>
              <a:ext uri="{FF2B5EF4-FFF2-40B4-BE49-F238E27FC236}">
                <a16:creationId xmlns:a16="http://schemas.microsoft.com/office/drawing/2014/main" id="{DBDE9712-E6C2-E990-B66B-43AB36D05691}"/>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833799" y="4541727"/>
            <a:ext cx="2880360" cy="1543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90290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57374-677D-06CC-A270-F181C6A8F44E}"/>
              </a:ext>
            </a:extLst>
          </p:cNvPr>
          <p:cNvSpPr>
            <a:spLocks noGrp="1"/>
          </p:cNvSpPr>
          <p:nvPr>
            <p:ph type="title"/>
          </p:nvPr>
        </p:nvSpPr>
        <p:spPr/>
        <p:txBody>
          <a:bodyPr/>
          <a:lstStyle/>
          <a:p>
            <a:r>
              <a:rPr lang="en-US" dirty="0"/>
              <a:t>Today </a:t>
            </a:r>
          </a:p>
        </p:txBody>
      </p:sp>
      <p:sp>
        <p:nvSpPr>
          <p:cNvPr id="3" name="Content Placeholder 2">
            <a:extLst>
              <a:ext uri="{FF2B5EF4-FFF2-40B4-BE49-F238E27FC236}">
                <a16:creationId xmlns:a16="http://schemas.microsoft.com/office/drawing/2014/main" id="{5170C1AC-2616-76AE-C8D4-8B5FA07E4449}"/>
              </a:ext>
            </a:extLst>
          </p:cNvPr>
          <p:cNvSpPr>
            <a:spLocks noGrp="1"/>
          </p:cNvSpPr>
          <p:nvPr>
            <p:ph idx="1"/>
          </p:nvPr>
        </p:nvSpPr>
        <p:spPr/>
        <p:txBody>
          <a:bodyPr/>
          <a:lstStyle/>
          <a:p>
            <a:r>
              <a:rPr lang="en-US" dirty="0"/>
              <a:t>Cover Crops</a:t>
            </a:r>
          </a:p>
          <a:p>
            <a:r>
              <a:rPr lang="en-US" dirty="0"/>
              <a:t>No-till</a:t>
            </a:r>
          </a:p>
          <a:p>
            <a:r>
              <a:rPr lang="en-US" dirty="0"/>
              <a:t>Livestock facilities</a:t>
            </a:r>
          </a:p>
          <a:p>
            <a:r>
              <a:rPr lang="en-US" dirty="0"/>
              <a:t>Hoop Buildings</a:t>
            </a:r>
          </a:p>
          <a:p>
            <a:r>
              <a:rPr lang="en-US" dirty="0"/>
              <a:t>Pasture Management (prescribed grazing, fences, watering facilities)</a:t>
            </a:r>
          </a:p>
          <a:p>
            <a:r>
              <a:rPr lang="en-US" dirty="0"/>
              <a:t>Pasture &amp; Hay plantings/ </a:t>
            </a:r>
            <a:r>
              <a:rPr lang="en-US" dirty="0" err="1"/>
              <a:t>interseeding</a:t>
            </a:r>
            <a:endParaRPr lang="en-US" dirty="0"/>
          </a:p>
        </p:txBody>
      </p:sp>
    </p:spTree>
    <p:extLst>
      <p:ext uri="{BB962C8B-B14F-4D97-AF65-F5344CB8AC3E}">
        <p14:creationId xmlns:p14="http://schemas.microsoft.com/office/powerpoint/2010/main" val="26463536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1_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4533</TotalTime>
  <Words>2619</Words>
  <Application>Microsoft Macintosh PowerPoint</Application>
  <PresentationFormat>Widescreen</PresentationFormat>
  <Paragraphs>383</Paragraphs>
  <Slides>34</Slides>
  <Notes>19</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34</vt:i4>
      </vt:variant>
    </vt:vector>
  </HeadingPairs>
  <TitlesOfParts>
    <vt:vector size="45" baseType="lpstr">
      <vt:lpstr>Arial</vt:lpstr>
      <vt:lpstr>Calibri</vt:lpstr>
      <vt:lpstr>Constantia</vt:lpstr>
      <vt:lpstr>Courier New</vt:lpstr>
      <vt:lpstr>Tw Cen MT</vt:lpstr>
      <vt:lpstr>Tw Cen MT Condensed</vt:lpstr>
      <vt:lpstr>Wingdings</vt:lpstr>
      <vt:lpstr>Wingdings 2</vt:lpstr>
      <vt:lpstr>Wingdings 3</vt:lpstr>
      <vt:lpstr>Integral</vt:lpstr>
      <vt:lpstr>1_Paper</vt:lpstr>
      <vt:lpstr>Iowa’s Agriculture &amp; Conservation History</vt:lpstr>
      <vt:lpstr>PowerPoint Presentation</vt:lpstr>
      <vt:lpstr>A Look Back</vt:lpstr>
      <vt:lpstr>Key Developmental Changes in time</vt:lpstr>
      <vt:lpstr>PowerPoint Presentation</vt:lpstr>
      <vt:lpstr>PowerPoint Presentation</vt:lpstr>
      <vt:lpstr>20th Century Public Policy Impacting Conservation in IOWA</vt:lpstr>
      <vt:lpstr>Conservation policy cont…</vt:lpstr>
      <vt:lpstr>Soil Survey Work </vt:lpstr>
      <vt:lpstr>Iowa Today</vt:lpstr>
      <vt:lpstr>Iowa population</vt:lpstr>
      <vt:lpstr>Iowa Agriculture </vt:lpstr>
      <vt:lpstr>Iowa land</vt:lpstr>
      <vt:lpstr>Iowa’s Top Resource Concerns</vt:lpstr>
      <vt:lpstr>Soil Erosion</vt:lpstr>
      <vt:lpstr>Water Quality</vt:lpstr>
      <vt:lpstr>Iowa Nutrient Strategy</vt:lpstr>
      <vt:lpstr>Iowa’s Livestock Industry</vt:lpstr>
      <vt:lpstr>Manure – Iowa is the #1 producer</vt:lpstr>
      <vt:lpstr>Technology</vt:lpstr>
      <vt:lpstr>Farm size increasing</vt:lpstr>
      <vt:lpstr>Todays NRCS/ DSCWQ Program Dollars</vt:lpstr>
      <vt:lpstr>Trends</vt:lpstr>
      <vt:lpstr>How do Conservation organizations move ahead?</vt:lpstr>
      <vt:lpstr>The Value of the Conservation Planner</vt:lpstr>
      <vt:lpstr>PowerPoint Presentation</vt:lpstr>
      <vt:lpstr>A Conservation Planner work for</vt:lpstr>
      <vt:lpstr>PowerPoint Presentation</vt:lpstr>
      <vt:lpstr>Transactional Sales</vt:lpstr>
      <vt:lpstr>Conservation Planning </vt:lpstr>
      <vt:lpstr>PowerPoint Presentation</vt:lpstr>
      <vt:lpstr>PowerPoint Presentation</vt:lpstr>
      <vt:lpstr>Plymouth County</vt:lpstr>
      <vt:lpstr>Today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Iowa’s Agriculture &amp; Conservation History</dc:title>
  <dc:creator>Kuhn, Kevin - FPAC-NRCS, IA</dc:creator>
  <cp:lastModifiedBy>Carlson,Jack</cp:lastModifiedBy>
  <cp:revision>25</cp:revision>
  <cp:lastPrinted>2023-08-04T21:28:48Z</cp:lastPrinted>
  <dcterms:created xsi:type="dcterms:W3CDTF">2023-07-14T15:58:07Z</dcterms:created>
  <dcterms:modified xsi:type="dcterms:W3CDTF">2023-08-08T00:48:29Z</dcterms:modified>
</cp:coreProperties>
</file>